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Lst>
  <p:sldSz cx="30275213" cy="21383625"/>
  <p:notesSz cx="6858000" cy="9144000"/>
  <p:defaultTextStyle>
    <a:defPPr>
      <a:defRPr lang="tr-TR"/>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5">
          <p15:clr>
            <a:srgbClr val="A4A3A4"/>
          </p15:clr>
        </p15:guide>
        <p15:guide id="2"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A5A5A5"/>
    <a:srgbClr val="014A94"/>
    <a:srgbClr val="70AD47"/>
    <a:srgbClr val="233843"/>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118" autoAdjust="0"/>
    <p:restoredTop sz="94660"/>
  </p:normalViewPr>
  <p:slideViewPr>
    <p:cSldViewPr snapToGrid="0">
      <p:cViewPr>
        <p:scale>
          <a:sx n="33" d="100"/>
          <a:sy n="33" d="100"/>
        </p:scale>
        <p:origin x="606" y="-1026"/>
      </p:cViewPr>
      <p:guideLst>
        <p:guide orient="horz" pos="6735"/>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270642" y="3499591"/>
            <a:ext cx="25733931" cy="7444669"/>
          </a:xfrm>
        </p:spPr>
        <p:txBody>
          <a:bodyPr anchor="b"/>
          <a:lstStyle>
            <a:lvl1pPr algn="ctr">
              <a:defRPr sz="18708"/>
            </a:lvl1pPr>
          </a:lstStyle>
          <a:p>
            <a:r>
              <a:rPr lang="tr-TR" smtClean="0"/>
              <a:t>Asıl başlık stili için tıklatın</a:t>
            </a:r>
            <a:endParaRPr lang="en-US" dirty="0"/>
          </a:p>
        </p:txBody>
      </p:sp>
      <p:sp>
        <p:nvSpPr>
          <p:cNvPr id="3" name="Subtitle 2"/>
          <p:cNvSpPr>
            <a:spLocks noGrp="1"/>
          </p:cNvSpPr>
          <p:nvPr>
            <p:ph type="subTitle" idx="1"/>
          </p:nvPr>
        </p:nvSpPr>
        <p:spPr>
          <a:xfrm>
            <a:off x="3784402" y="11231355"/>
            <a:ext cx="22706410" cy="5162758"/>
          </a:xfrm>
        </p:spPr>
        <p:txBody>
          <a:bodyPr/>
          <a:lstStyle>
            <a:lvl1pPr marL="0" indent="0" algn="ctr">
              <a:buNone/>
              <a:defRPr sz="7483"/>
            </a:lvl1pPr>
            <a:lvl2pPr marL="1425566" indent="0" algn="ctr">
              <a:buNone/>
              <a:defRPr sz="6236"/>
            </a:lvl2pPr>
            <a:lvl3pPr marL="2851133" indent="0" algn="ctr">
              <a:buNone/>
              <a:defRPr sz="5613"/>
            </a:lvl3pPr>
            <a:lvl4pPr marL="4276699" indent="0" algn="ctr">
              <a:buNone/>
              <a:defRPr sz="4989"/>
            </a:lvl4pPr>
            <a:lvl5pPr marL="5702264" indent="0" algn="ctr">
              <a:buNone/>
              <a:defRPr sz="4989"/>
            </a:lvl5pPr>
            <a:lvl6pPr marL="7127831" indent="0" algn="ctr">
              <a:buNone/>
              <a:defRPr sz="4989"/>
            </a:lvl6pPr>
            <a:lvl7pPr marL="8553397" indent="0" algn="ctr">
              <a:buNone/>
              <a:defRPr sz="4989"/>
            </a:lvl7pPr>
            <a:lvl8pPr marL="9978963" indent="0" algn="ctr">
              <a:buNone/>
              <a:defRPr sz="4989"/>
            </a:lvl8pPr>
            <a:lvl9pPr marL="11404529" indent="0" algn="ctr">
              <a:buNone/>
              <a:defRPr sz="4989"/>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60533E8-82D9-4195-B753-954C5D6526DB}" type="datetimeFigureOut">
              <a:rPr lang="tr-TR" smtClean="0"/>
              <a:t>10.6.2015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38335C0-E902-4A7B-A9E5-4D5920383419}" type="slidenum">
              <a:rPr lang="tr-TR" smtClean="0"/>
              <a:t>‹#›</a:t>
            </a:fld>
            <a:endParaRPr lang="tr-TR" dirty="0"/>
          </a:p>
        </p:txBody>
      </p:sp>
    </p:spTree>
    <p:extLst>
      <p:ext uri="{BB962C8B-B14F-4D97-AF65-F5344CB8AC3E}">
        <p14:creationId xmlns:p14="http://schemas.microsoft.com/office/powerpoint/2010/main" val="790259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60533E8-82D9-4195-B753-954C5D6526DB}" type="datetimeFigureOut">
              <a:rPr lang="tr-TR" smtClean="0"/>
              <a:t>10.6.2015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38335C0-E902-4A7B-A9E5-4D5920383419}" type="slidenum">
              <a:rPr lang="tr-TR" smtClean="0"/>
              <a:t>‹#›</a:t>
            </a:fld>
            <a:endParaRPr lang="tr-TR" dirty="0"/>
          </a:p>
        </p:txBody>
      </p:sp>
    </p:spTree>
    <p:extLst>
      <p:ext uri="{BB962C8B-B14F-4D97-AF65-F5344CB8AC3E}">
        <p14:creationId xmlns:p14="http://schemas.microsoft.com/office/powerpoint/2010/main" val="3571009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1138480"/>
            <a:ext cx="6528093" cy="1812163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081424" y="1138480"/>
            <a:ext cx="19205838" cy="181216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60533E8-82D9-4195-B753-954C5D6526DB}" type="datetimeFigureOut">
              <a:rPr lang="tr-TR" smtClean="0"/>
              <a:t>10.6.2015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38335C0-E902-4A7B-A9E5-4D5920383419}" type="slidenum">
              <a:rPr lang="tr-TR" smtClean="0"/>
              <a:t>‹#›</a:t>
            </a:fld>
            <a:endParaRPr lang="tr-TR" dirty="0"/>
          </a:p>
        </p:txBody>
      </p:sp>
    </p:spTree>
    <p:extLst>
      <p:ext uri="{BB962C8B-B14F-4D97-AF65-F5344CB8AC3E}">
        <p14:creationId xmlns:p14="http://schemas.microsoft.com/office/powerpoint/2010/main" val="299608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60533E8-82D9-4195-B753-954C5D6526DB}" type="datetimeFigureOut">
              <a:rPr lang="tr-TR" smtClean="0"/>
              <a:t>10.6.2015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38335C0-E902-4A7B-A9E5-4D5920383419}" type="slidenum">
              <a:rPr lang="tr-TR" smtClean="0"/>
              <a:t>‹#›</a:t>
            </a:fld>
            <a:endParaRPr lang="tr-TR" dirty="0"/>
          </a:p>
        </p:txBody>
      </p:sp>
    </p:spTree>
    <p:extLst>
      <p:ext uri="{BB962C8B-B14F-4D97-AF65-F5344CB8AC3E}">
        <p14:creationId xmlns:p14="http://schemas.microsoft.com/office/powerpoint/2010/main" val="3038125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065654" y="5331063"/>
            <a:ext cx="26112370" cy="8894992"/>
          </a:xfrm>
        </p:spPr>
        <p:txBody>
          <a:bodyPr anchor="b"/>
          <a:lstStyle>
            <a:lvl1pPr>
              <a:defRPr sz="18708"/>
            </a:lvl1pPr>
          </a:lstStyle>
          <a:p>
            <a:r>
              <a:rPr lang="tr-TR" smtClean="0"/>
              <a:t>Asıl başlık stili için tıklatın</a:t>
            </a:r>
            <a:endParaRPr lang="en-US" dirty="0"/>
          </a:p>
        </p:txBody>
      </p:sp>
      <p:sp>
        <p:nvSpPr>
          <p:cNvPr id="3" name="Text Placeholder 2"/>
          <p:cNvSpPr>
            <a:spLocks noGrp="1"/>
          </p:cNvSpPr>
          <p:nvPr>
            <p:ph type="body" idx="1"/>
          </p:nvPr>
        </p:nvSpPr>
        <p:spPr>
          <a:xfrm>
            <a:off x="2065654" y="14310205"/>
            <a:ext cx="26112370" cy="4677666"/>
          </a:xfrm>
        </p:spPr>
        <p:txBody>
          <a:bodyPr/>
          <a:lstStyle>
            <a:lvl1pPr marL="0" indent="0">
              <a:buNone/>
              <a:defRPr sz="7483">
                <a:solidFill>
                  <a:schemeClr val="tx1"/>
                </a:solidFill>
              </a:defRPr>
            </a:lvl1pPr>
            <a:lvl2pPr marL="1425566" indent="0">
              <a:buNone/>
              <a:defRPr sz="6236">
                <a:solidFill>
                  <a:schemeClr val="tx1">
                    <a:tint val="75000"/>
                  </a:schemeClr>
                </a:solidFill>
              </a:defRPr>
            </a:lvl2pPr>
            <a:lvl3pPr marL="2851133" indent="0">
              <a:buNone/>
              <a:defRPr sz="5613">
                <a:solidFill>
                  <a:schemeClr val="tx1">
                    <a:tint val="75000"/>
                  </a:schemeClr>
                </a:solidFill>
              </a:defRPr>
            </a:lvl3pPr>
            <a:lvl4pPr marL="4276699" indent="0">
              <a:buNone/>
              <a:defRPr sz="4989">
                <a:solidFill>
                  <a:schemeClr val="tx1">
                    <a:tint val="75000"/>
                  </a:schemeClr>
                </a:solidFill>
              </a:defRPr>
            </a:lvl4pPr>
            <a:lvl5pPr marL="5702264" indent="0">
              <a:buNone/>
              <a:defRPr sz="4989">
                <a:solidFill>
                  <a:schemeClr val="tx1">
                    <a:tint val="75000"/>
                  </a:schemeClr>
                </a:solidFill>
              </a:defRPr>
            </a:lvl5pPr>
            <a:lvl6pPr marL="7127831" indent="0">
              <a:buNone/>
              <a:defRPr sz="4989">
                <a:solidFill>
                  <a:schemeClr val="tx1">
                    <a:tint val="75000"/>
                  </a:schemeClr>
                </a:solidFill>
              </a:defRPr>
            </a:lvl6pPr>
            <a:lvl7pPr marL="8553397" indent="0">
              <a:buNone/>
              <a:defRPr sz="4989">
                <a:solidFill>
                  <a:schemeClr val="tx1">
                    <a:tint val="75000"/>
                  </a:schemeClr>
                </a:solidFill>
              </a:defRPr>
            </a:lvl7pPr>
            <a:lvl8pPr marL="9978963" indent="0">
              <a:buNone/>
              <a:defRPr sz="4989">
                <a:solidFill>
                  <a:schemeClr val="tx1">
                    <a:tint val="75000"/>
                  </a:schemeClr>
                </a:solidFill>
              </a:defRPr>
            </a:lvl8pPr>
            <a:lvl9pPr marL="11404529" indent="0">
              <a:buNone/>
              <a:defRPr sz="4989">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60533E8-82D9-4195-B753-954C5D6526DB}" type="datetimeFigureOut">
              <a:rPr lang="tr-TR" smtClean="0"/>
              <a:t>10.6.2015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38335C0-E902-4A7B-A9E5-4D5920383419}" type="slidenum">
              <a:rPr lang="tr-TR" smtClean="0"/>
              <a:t>‹#›</a:t>
            </a:fld>
            <a:endParaRPr lang="tr-TR" dirty="0"/>
          </a:p>
        </p:txBody>
      </p:sp>
    </p:spTree>
    <p:extLst>
      <p:ext uri="{BB962C8B-B14F-4D97-AF65-F5344CB8AC3E}">
        <p14:creationId xmlns:p14="http://schemas.microsoft.com/office/powerpoint/2010/main" val="3961580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081421" y="5692401"/>
            <a:ext cx="12866966" cy="13567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15326827" y="5692401"/>
            <a:ext cx="12866966" cy="13567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60533E8-82D9-4195-B753-954C5D6526DB}" type="datetimeFigureOut">
              <a:rPr lang="tr-TR" smtClean="0"/>
              <a:t>10.6.2015</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38335C0-E902-4A7B-A9E5-4D5920383419}" type="slidenum">
              <a:rPr lang="tr-TR" smtClean="0"/>
              <a:t>‹#›</a:t>
            </a:fld>
            <a:endParaRPr lang="tr-TR" dirty="0"/>
          </a:p>
        </p:txBody>
      </p:sp>
    </p:spTree>
    <p:extLst>
      <p:ext uri="{BB962C8B-B14F-4D97-AF65-F5344CB8AC3E}">
        <p14:creationId xmlns:p14="http://schemas.microsoft.com/office/powerpoint/2010/main" val="868512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085365" y="1138486"/>
            <a:ext cx="26112370" cy="413317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085368" y="5241960"/>
            <a:ext cx="12807832" cy="2569003"/>
          </a:xfrm>
        </p:spPr>
        <p:txBody>
          <a:bodyPr anchor="b"/>
          <a:lstStyle>
            <a:lvl1pPr marL="0" indent="0">
              <a:buNone/>
              <a:defRPr sz="7483" b="1"/>
            </a:lvl1pPr>
            <a:lvl2pPr marL="1425566" indent="0">
              <a:buNone/>
              <a:defRPr sz="6236" b="1"/>
            </a:lvl2pPr>
            <a:lvl3pPr marL="2851133" indent="0">
              <a:buNone/>
              <a:defRPr sz="5613" b="1"/>
            </a:lvl3pPr>
            <a:lvl4pPr marL="4276699" indent="0">
              <a:buNone/>
              <a:defRPr sz="4989" b="1"/>
            </a:lvl4pPr>
            <a:lvl5pPr marL="5702264" indent="0">
              <a:buNone/>
              <a:defRPr sz="4989" b="1"/>
            </a:lvl5pPr>
            <a:lvl6pPr marL="7127831" indent="0">
              <a:buNone/>
              <a:defRPr sz="4989" b="1"/>
            </a:lvl6pPr>
            <a:lvl7pPr marL="8553397" indent="0">
              <a:buNone/>
              <a:defRPr sz="4989" b="1"/>
            </a:lvl7pPr>
            <a:lvl8pPr marL="9978963" indent="0">
              <a:buNone/>
              <a:defRPr sz="4989" b="1"/>
            </a:lvl8pPr>
            <a:lvl9pPr marL="11404529" indent="0">
              <a:buNone/>
              <a:defRPr sz="4989" b="1"/>
            </a:lvl9pPr>
          </a:lstStyle>
          <a:p>
            <a:pPr lvl="0"/>
            <a:r>
              <a:rPr lang="tr-TR" smtClean="0"/>
              <a:t>Asıl metin stillerini düzenlemek için tıklatın</a:t>
            </a:r>
          </a:p>
        </p:txBody>
      </p:sp>
      <p:sp>
        <p:nvSpPr>
          <p:cNvPr id="4" name="Content Placeholder 3"/>
          <p:cNvSpPr>
            <a:spLocks noGrp="1"/>
          </p:cNvSpPr>
          <p:nvPr>
            <p:ph sz="half" idx="2"/>
          </p:nvPr>
        </p:nvSpPr>
        <p:spPr>
          <a:xfrm>
            <a:off x="2085368" y="7810963"/>
            <a:ext cx="12807832" cy="1148875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15326828" y="5241960"/>
            <a:ext cx="12870909" cy="2569003"/>
          </a:xfrm>
        </p:spPr>
        <p:txBody>
          <a:bodyPr anchor="b"/>
          <a:lstStyle>
            <a:lvl1pPr marL="0" indent="0">
              <a:buNone/>
              <a:defRPr sz="7483" b="1"/>
            </a:lvl1pPr>
            <a:lvl2pPr marL="1425566" indent="0">
              <a:buNone/>
              <a:defRPr sz="6236" b="1"/>
            </a:lvl2pPr>
            <a:lvl3pPr marL="2851133" indent="0">
              <a:buNone/>
              <a:defRPr sz="5613" b="1"/>
            </a:lvl3pPr>
            <a:lvl4pPr marL="4276699" indent="0">
              <a:buNone/>
              <a:defRPr sz="4989" b="1"/>
            </a:lvl4pPr>
            <a:lvl5pPr marL="5702264" indent="0">
              <a:buNone/>
              <a:defRPr sz="4989" b="1"/>
            </a:lvl5pPr>
            <a:lvl6pPr marL="7127831" indent="0">
              <a:buNone/>
              <a:defRPr sz="4989" b="1"/>
            </a:lvl6pPr>
            <a:lvl7pPr marL="8553397" indent="0">
              <a:buNone/>
              <a:defRPr sz="4989" b="1"/>
            </a:lvl7pPr>
            <a:lvl8pPr marL="9978963" indent="0">
              <a:buNone/>
              <a:defRPr sz="4989" b="1"/>
            </a:lvl8pPr>
            <a:lvl9pPr marL="11404529" indent="0">
              <a:buNone/>
              <a:defRPr sz="4989" b="1"/>
            </a:lvl9pPr>
          </a:lstStyle>
          <a:p>
            <a:pPr lvl="0"/>
            <a:r>
              <a:rPr lang="tr-TR" smtClean="0"/>
              <a:t>Asıl metin stillerini düzenlemek için tıklatın</a:t>
            </a:r>
          </a:p>
        </p:txBody>
      </p:sp>
      <p:sp>
        <p:nvSpPr>
          <p:cNvPr id="6" name="Content Placeholder 5"/>
          <p:cNvSpPr>
            <a:spLocks noGrp="1"/>
          </p:cNvSpPr>
          <p:nvPr>
            <p:ph sz="quarter" idx="4"/>
          </p:nvPr>
        </p:nvSpPr>
        <p:spPr>
          <a:xfrm>
            <a:off x="15326828" y="7810963"/>
            <a:ext cx="12870909" cy="1148875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60533E8-82D9-4195-B753-954C5D6526DB}" type="datetimeFigureOut">
              <a:rPr lang="tr-TR" smtClean="0"/>
              <a:t>10.6.2015</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938335C0-E902-4A7B-A9E5-4D5920383419}" type="slidenum">
              <a:rPr lang="tr-TR" smtClean="0"/>
              <a:t>‹#›</a:t>
            </a:fld>
            <a:endParaRPr lang="tr-TR" dirty="0"/>
          </a:p>
        </p:txBody>
      </p:sp>
    </p:spTree>
    <p:extLst>
      <p:ext uri="{BB962C8B-B14F-4D97-AF65-F5344CB8AC3E}">
        <p14:creationId xmlns:p14="http://schemas.microsoft.com/office/powerpoint/2010/main" val="3687861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60533E8-82D9-4195-B753-954C5D6526DB}" type="datetimeFigureOut">
              <a:rPr lang="tr-TR" smtClean="0"/>
              <a:t>10.6.2015</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938335C0-E902-4A7B-A9E5-4D5920383419}" type="slidenum">
              <a:rPr lang="tr-TR" smtClean="0"/>
              <a:t>‹#›</a:t>
            </a:fld>
            <a:endParaRPr lang="tr-TR" dirty="0"/>
          </a:p>
        </p:txBody>
      </p:sp>
    </p:spTree>
    <p:extLst>
      <p:ext uri="{BB962C8B-B14F-4D97-AF65-F5344CB8AC3E}">
        <p14:creationId xmlns:p14="http://schemas.microsoft.com/office/powerpoint/2010/main" val="155651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533E8-82D9-4195-B753-954C5D6526DB}" type="datetimeFigureOut">
              <a:rPr lang="tr-TR" smtClean="0"/>
              <a:t>10.6.2015</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938335C0-E902-4A7B-A9E5-4D5920383419}" type="slidenum">
              <a:rPr lang="tr-TR" smtClean="0"/>
              <a:t>‹#›</a:t>
            </a:fld>
            <a:endParaRPr lang="tr-TR" dirty="0"/>
          </a:p>
        </p:txBody>
      </p:sp>
    </p:spTree>
    <p:extLst>
      <p:ext uri="{BB962C8B-B14F-4D97-AF65-F5344CB8AC3E}">
        <p14:creationId xmlns:p14="http://schemas.microsoft.com/office/powerpoint/2010/main" val="1875803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085366" y="1425576"/>
            <a:ext cx="9764543" cy="4989513"/>
          </a:xfrm>
        </p:spPr>
        <p:txBody>
          <a:bodyPr anchor="b"/>
          <a:lstStyle>
            <a:lvl1pPr>
              <a:defRPr sz="9978"/>
            </a:lvl1pPr>
          </a:lstStyle>
          <a:p>
            <a:r>
              <a:rPr lang="tr-TR" smtClean="0"/>
              <a:t>Asıl başlık stili için tıklatın</a:t>
            </a:r>
            <a:endParaRPr lang="en-US" dirty="0"/>
          </a:p>
        </p:txBody>
      </p:sp>
      <p:sp>
        <p:nvSpPr>
          <p:cNvPr id="3" name="Content Placeholder 2"/>
          <p:cNvSpPr>
            <a:spLocks noGrp="1"/>
          </p:cNvSpPr>
          <p:nvPr>
            <p:ph idx="1"/>
          </p:nvPr>
        </p:nvSpPr>
        <p:spPr>
          <a:xfrm>
            <a:off x="12870911" y="3078851"/>
            <a:ext cx="15326826"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085366" y="6415089"/>
            <a:ext cx="9764543" cy="11884743"/>
          </a:xfrm>
        </p:spPr>
        <p:txBody>
          <a:bodyPr/>
          <a:lstStyle>
            <a:lvl1pPr marL="0" indent="0">
              <a:buNone/>
              <a:defRPr sz="4989"/>
            </a:lvl1pPr>
            <a:lvl2pPr marL="1425566" indent="0">
              <a:buNone/>
              <a:defRPr sz="4365"/>
            </a:lvl2pPr>
            <a:lvl3pPr marL="2851133" indent="0">
              <a:buNone/>
              <a:defRPr sz="3742"/>
            </a:lvl3pPr>
            <a:lvl4pPr marL="4276699" indent="0">
              <a:buNone/>
              <a:defRPr sz="3118"/>
            </a:lvl4pPr>
            <a:lvl5pPr marL="5702264" indent="0">
              <a:buNone/>
              <a:defRPr sz="3118"/>
            </a:lvl5pPr>
            <a:lvl6pPr marL="7127831" indent="0">
              <a:buNone/>
              <a:defRPr sz="3118"/>
            </a:lvl6pPr>
            <a:lvl7pPr marL="8553397" indent="0">
              <a:buNone/>
              <a:defRPr sz="3118"/>
            </a:lvl7pPr>
            <a:lvl8pPr marL="9978963" indent="0">
              <a:buNone/>
              <a:defRPr sz="3118"/>
            </a:lvl8pPr>
            <a:lvl9pPr marL="11404529" indent="0">
              <a:buNone/>
              <a:defRPr sz="3118"/>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60533E8-82D9-4195-B753-954C5D6526DB}" type="datetimeFigureOut">
              <a:rPr lang="tr-TR" smtClean="0"/>
              <a:t>10.6.2015</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38335C0-E902-4A7B-A9E5-4D5920383419}" type="slidenum">
              <a:rPr lang="tr-TR" smtClean="0"/>
              <a:t>‹#›</a:t>
            </a:fld>
            <a:endParaRPr lang="tr-TR" dirty="0"/>
          </a:p>
        </p:txBody>
      </p:sp>
    </p:spTree>
    <p:extLst>
      <p:ext uri="{BB962C8B-B14F-4D97-AF65-F5344CB8AC3E}">
        <p14:creationId xmlns:p14="http://schemas.microsoft.com/office/powerpoint/2010/main" val="19768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085366" y="1425576"/>
            <a:ext cx="9764543" cy="4989513"/>
          </a:xfrm>
        </p:spPr>
        <p:txBody>
          <a:bodyPr anchor="b"/>
          <a:lstStyle>
            <a:lvl1pPr>
              <a:defRPr sz="9978"/>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870911" y="3078851"/>
            <a:ext cx="15326826" cy="15196234"/>
          </a:xfrm>
        </p:spPr>
        <p:txBody>
          <a:bodyPr anchor="t"/>
          <a:lstStyle>
            <a:lvl1pPr marL="0" indent="0">
              <a:buNone/>
              <a:defRPr sz="9978"/>
            </a:lvl1pPr>
            <a:lvl2pPr marL="1425566" indent="0">
              <a:buNone/>
              <a:defRPr sz="8731"/>
            </a:lvl2pPr>
            <a:lvl3pPr marL="2851133" indent="0">
              <a:buNone/>
              <a:defRPr sz="7483"/>
            </a:lvl3pPr>
            <a:lvl4pPr marL="4276699" indent="0">
              <a:buNone/>
              <a:defRPr sz="6236"/>
            </a:lvl4pPr>
            <a:lvl5pPr marL="5702264" indent="0">
              <a:buNone/>
              <a:defRPr sz="6236"/>
            </a:lvl5pPr>
            <a:lvl6pPr marL="7127831" indent="0">
              <a:buNone/>
              <a:defRPr sz="6236"/>
            </a:lvl6pPr>
            <a:lvl7pPr marL="8553397" indent="0">
              <a:buNone/>
              <a:defRPr sz="6236"/>
            </a:lvl7pPr>
            <a:lvl8pPr marL="9978963" indent="0">
              <a:buNone/>
              <a:defRPr sz="6236"/>
            </a:lvl8pPr>
            <a:lvl9pPr marL="11404529" indent="0">
              <a:buNone/>
              <a:defRPr sz="6236"/>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085366" y="6415089"/>
            <a:ext cx="9764543" cy="11884743"/>
          </a:xfrm>
        </p:spPr>
        <p:txBody>
          <a:bodyPr/>
          <a:lstStyle>
            <a:lvl1pPr marL="0" indent="0">
              <a:buNone/>
              <a:defRPr sz="4989"/>
            </a:lvl1pPr>
            <a:lvl2pPr marL="1425566" indent="0">
              <a:buNone/>
              <a:defRPr sz="4365"/>
            </a:lvl2pPr>
            <a:lvl3pPr marL="2851133" indent="0">
              <a:buNone/>
              <a:defRPr sz="3742"/>
            </a:lvl3pPr>
            <a:lvl4pPr marL="4276699" indent="0">
              <a:buNone/>
              <a:defRPr sz="3118"/>
            </a:lvl4pPr>
            <a:lvl5pPr marL="5702264" indent="0">
              <a:buNone/>
              <a:defRPr sz="3118"/>
            </a:lvl5pPr>
            <a:lvl6pPr marL="7127831" indent="0">
              <a:buNone/>
              <a:defRPr sz="3118"/>
            </a:lvl6pPr>
            <a:lvl7pPr marL="8553397" indent="0">
              <a:buNone/>
              <a:defRPr sz="3118"/>
            </a:lvl7pPr>
            <a:lvl8pPr marL="9978963" indent="0">
              <a:buNone/>
              <a:defRPr sz="3118"/>
            </a:lvl8pPr>
            <a:lvl9pPr marL="11404529" indent="0">
              <a:buNone/>
              <a:defRPr sz="3118"/>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60533E8-82D9-4195-B753-954C5D6526DB}" type="datetimeFigureOut">
              <a:rPr lang="tr-TR" smtClean="0"/>
              <a:t>10.6.2015</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38335C0-E902-4A7B-A9E5-4D5920383419}" type="slidenum">
              <a:rPr lang="tr-TR" smtClean="0"/>
              <a:t>‹#›</a:t>
            </a:fld>
            <a:endParaRPr lang="tr-TR" dirty="0"/>
          </a:p>
        </p:txBody>
      </p:sp>
    </p:spTree>
    <p:extLst>
      <p:ext uri="{BB962C8B-B14F-4D97-AF65-F5344CB8AC3E}">
        <p14:creationId xmlns:p14="http://schemas.microsoft.com/office/powerpoint/2010/main" val="3457235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2" y="1138486"/>
            <a:ext cx="26112370" cy="4133179"/>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081422" y="5692401"/>
            <a:ext cx="26112370" cy="13567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081421" y="19819458"/>
            <a:ext cx="6811923"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A60533E8-82D9-4195-B753-954C5D6526DB}" type="datetimeFigureOut">
              <a:rPr lang="tr-TR" smtClean="0"/>
              <a:t>10.6.2015</a:t>
            </a:fld>
            <a:endParaRPr lang="tr-TR" dirty="0"/>
          </a:p>
        </p:txBody>
      </p:sp>
      <p:sp>
        <p:nvSpPr>
          <p:cNvPr id="5" name="Footer Placeholder 4"/>
          <p:cNvSpPr>
            <a:spLocks noGrp="1"/>
          </p:cNvSpPr>
          <p:nvPr>
            <p:ph type="ftr" sz="quarter" idx="3"/>
          </p:nvPr>
        </p:nvSpPr>
        <p:spPr>
          <a:xfrm>
            <a:off x="10028665" y="19819458"/>
            <a:ext cx="1021788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tr-TR" dirty="0"/>
          </a:p>
        </p:txBody>
      </p:sp>
      <p:sp>
        <p:nvSpPr>
          <p:cNvPr id="6" name="Slide Number Placeholder 5"/>
          <p:cNvSpPr>
            <a:spLocks noGrp="1"/>
          </p:cNvSpPr>
          <p:nvPr>
            <p:ph type="sldNum" sz="quarter" idx="4"/>
          </p:nvPr>
        </p:nvSpPr>
        <p:spPr>
          <a:xfrm>
            <a:off x="21381869" y="19819458"/>
            <a:ext cx="6811923"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938335C0-E902-4A7B-A9E5-4D5920383419}" type="slidenum">
              <a:rPr lang="tr-TR" smtClean="0"/>
              <a:t>‹#›</a:t>
            </a:fld>
            <a:endParaRPr lang="tr-TR" dirty="0"/>
          </a:p>
        </p:txBody>
      </p:sp>
    </p:spTree>
    <p:extLst>
      <p:ext uri="{BB962C8B-B14F-4D97-AF65-F5344CB8AC3E}">
        <p14:creationId xmlns:p14="http://schemas.microsoft.com/office/powerpoint/2010/main" val="7249878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851133"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83" indent="-712783" algn="l" defTabSz="2851133"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49" indent="-712783" algn="l" defTabSz="2851133"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15" indent="-712783" algn="l" defTabSz="2851133"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482" indent="-712783" algn="l" defTabSz="2851133"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047" indent="-712783" algn="l" defTabSz="2851133"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614" indent="-712783" algn="l" defTabSz="2851133"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181" indent="-712783" algn="l" defTabSz="2851133"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746" indent="-712783" algn="l" defTabSz="2851133"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312" indent="-712783" algn="l" defTabSz="2851133"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33" rtl="0" eaLnBrk="1" latinLnBrk="0" hangingPunct="1">
        <a:defRPr sz="5613" kern="1200">
          <a:solidFill>
            <a:schemeClr val="tx1"/>
          </a:solidFill>
          <a:latin typeface="+mn-lt"/>
          <a:ea typeface="+mn-ea"/>
          <a:cs typeface="+mn-cs"/>
        </a:defRPr>
      </a:lvl1pPr>
      <a:lvl2pPr marL="1425566" algn="l" defTabSz="2851133" rtl="0" eaLnBrk="1" latinLnBrk="0" hangingPunct="1">
        <a:defRPr sz="5613" kern="1200">
          <a:solidFill>
            <a:schemeClr val="tx1"/>
          </a:solidFill>
          <a:latin typeface="+mn-lt"/>
          <a:ea typeface="+mn-ea"/>
          <a:cs typeface="+mn-cs"/>
        </a:defRPr>
      </a:lvl2pPr>
      <a:lvl3pPr marL="2851133" algn="l" defTabSz="2851133" rtl="0" eaLnBrk="1" latinLnBrk="0" hangingPunct="1">
        <a:defRPr sz="5613" kern="1200">
          <a:solidFill>
            <a:schemeClr val="tx1"/>
          </a:solidFill>
          <a:latin typeface="+mn-lt"/>
          <a:ea typeface="+mn-ea"/>
          <a:cs typeface="+mn-cs"/>
        </a:defRPr>
      </a:lvl3pPr>
      <a:lvl4pPr marL="4276699" algn="l" defTabSz="2851133" rtl="0" eaLnBrk="1" latinLnBrk="0" hangingPunct="1">
        <a:defRPr sz="5613" kern="1200">
          <a:solidFill>
            <a:schemeClr val="tx1"/>
          </a:solidFill>
          <a:latin typeface="+mn-lt"/>
          <a:ea typeface="+mn-ea"/>
          <a:cs typeface="+mn-cs"/>
        </a:defRPr>
      </a:lvl4pPr>
      <a:lvl5pPr marL="5702264" algn="l" defTabSz="2851133" rtl="0" eaLnBrk="1" latinLnBrk="0" hangingPunct="1">
        <a:defRPr sz="5613" kern="1200">
          <a:solidFill>
            <a:schemeClr val="tx1"/>
          </a:solidFill>
          <a:latin typeface="+mn-lt"/>
          <a:ea typeface="+mn-ea"/>
          <a:cs typeface="+mn-cs"/>
        </a:defRPr>
      </a:lvl5pPr>
      <a:lvl6pPr marL="7127831" algn="l" defTabSz="2851133" rtl="0" eaLnBrk="1" latinLnBrk="0" hangingPunct="1">
        <a:defRPr sz="5613" kern="1200">
          <a:solidFill>
            <a:schemeClr val="tx1"/>
          </a:solidFill>
          <a:latin typeface="+mn-lt"/>
          <a:ea typeface="+mn-ea"/>
          <a:cs typeface="+mn-cs"/>
        </a:defRPr>
      </a:lvl6pPr>
      <a:lvl7pPr marL="8553397" algn="l" defTabSz="2851133" rtl="0" eaLnBrk="1" latinLnBrk="0" hangingPunct="1">
        <a:defRPr sz="5613" kern="1200">
          <a:solidFill>
            <a:schemeClr val="tx1"/>
          </a:solidFill>
          <a:latin typeface="+mn-lt"/>
          <a:ea typeface="+mn-ea"/>
          <a:cs typeface="+mn-cs"/>
        </a:defRPr>
      </a:lvl7pPr>
      <a:lvl8pPr marL="9978963" algn="l" defTabSz="2851133" rtl="0" eaLnBrk="1" latinLnBrk="0" hangingPunct="1">
        <a:defRPr sz="5613" kern="1200">
          <a:solidFill>
            <a:schemeClr val="tx1"/>
          </a:solidFill>
          <a:latin typeface="+mn-lt"/>
          <a:ea typeface="+mn-ea"/>
          <a:cs typeface="+mn-cs"/>
        </a:defRPr>
      </a:lvl8pPr>
      <a:lvl9pPr marL="11404529" algn="l" defTabSz="2851133"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image" Target="../media/image2.jpg"/><Relationship Id="rId7" Type="http://schemas.openxmlformats.org/officeDocument/2006/relationships/oleObject" Target="../embeddings/oleObject1.bin"/><Relationship Id="rId12"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jpg"/><Relationship Id="rId9"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4"/>
          <p:cNvGrpSpPr>
            <a:grpSpLocks noChangeAspect="1"/>
          </p:cNvGrpSpPr>
          <p:nvPr/>
        </p:nvGrpSpPr>
        <p:grpSpPr bwMode="auto">
          <a:xfrm flipH="1">
            <a:off x="17230434" y="3716239"/>
            <a:ext cx="2738553" cy="2639691"/>
            <a:chOff x="1612" y="126"/>
            <a:chExt cx="3784" cy="3648"/>
          </a:xfrm>
        </p:grpSpPr>
        <p:sp>
          <p:nvSpPr>
            <p:cNvPr id="37" name="Freeform 5"/>
            <p:cNvSpPr>
              <a:spLocks/>
            </p:cNvSpPr>
            <p:nvPr/>
          </p:nvSpPr>
          <p:spPr bwMode="auto">
            <a:xfrm>
              <a:off x="5046" y="2710"/>
              <a:ext cx="152" cy="285"/>
            </a:xfrm>
            <a:custGeom>
              <a:avLst/>
              <a:gdLst>
                <a:gd name="T0" fmla="*/ 22 w 152"/>
                <a:gd name="T1" fmla="*/ 0 h 285"/>
                <a:gd name="T2" fmla="*/ 0 w 152"/>
                <a:gd name="T3" fmla="*/ 149 h 285"/>
                <a:gd name="T4" fmla="*/ 139 w 152"/>
                <a:gd name="T5" fmla="*/ 285 h 285"/>
                <a:gd name="T6" fmla="*/ 152 w 152"/>
                <a:gd name="T7" fmla="*/ 131 h 285"/>
                <a:gd name="T8" fmla="*/ 22 w 152"/>
                <a:gd name="T9" fmla="*/ 0 h 2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5">
                  <a:moveTo>
                    <a:pt x="22" y="0"/>
                  </a:moveTo>
                  <a:lnTo>
                    <a:pt x="0" y="149"/>
                  </a:lnTo>
                  <a:lnTo>
                    <a:pt x="139" y="285"/>
                  </a:lnTo>
                  <a:lnTo>
                    <a:pt x="152" y="131"/>
                  </a:lnTo>
                  <a:lnTo>
                    <a:pt x="22" y="0"/>
                  </a:lnTo>
                  <a:close/>
                </a:path>
              </a:pathLst>
            </a:custGeom>
            <a:solidFill>
              <a:srgbClr val="F34A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6"/>
            <p:cNvSpPr>
              <a:spLocks/>
            </p:cNvSpPr>
            <p:nvPr/>
          </p:nvSpPr>
          <p:spPr bwMode="auto">
            <a:xfrm>
              <a:off x="5046" y="2710"/>
              <a:ext cx="152" cy="285"/>
            </a:xfrm>
            <a:custGeom>
              <a:avLst/>
              <a:gdLst>
                <a:gd name="T0" fmla="*/ 22 w 152"/>
                <a:gd name="T1" fmla="*/ 0 h 285"/>
                <a:gd name="T2" fmla="*/ 0 w 152"/>
                <a:gd name="T3" fmla="*/ 149 h 285"/>
                <a:gd name="T4" fmla="*/ 139 w 152"/>
                <a:gd name="T5" fmla="*/ 285 h 285"/>
                <a:gd name="T6" fmla="*/ 152 w 152"/>
                <a:gd name="T7" fmla="*/ 131 h 285"/>
                <a:gd name="T8" fmla="*/ 22 w 152"/>
                <a:gd name="T9" fmla="*/ 0 h 2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5">
                  <a:moveTo>
                    <a:pt x="22" y="0"/>
                  </a:moveTo>
                  <a:lnTo>
                    <a:pt x="0" y="149"/>
                  </a:lnTo>
                  <a:lnTo>
                    <a:pt x="139" y="285"/>
                  </a:lnTo>
                  <a:lnTo>
                    <a:pt x="152" y="131"/>
                  </a:lnTo>
                  <a:lnTo>
                    <a:pt x="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7"/>
            <p:cNvSpPr>
              <a:spLocks/>
            </p:cNvSpPr>
            <p:nvPr/>
          </p:nvSpPr>
          <p:spPr bwMode="auto">
            <a:xfrm>
              <a:off x="5110" y="2646"/>
              <a:ext cx="286" cy="152"/>
            </a:xfrm>
            <a:custGeom>
              <a:avLst/>
              <a:gdLst>
                <a:gd name="T0" fmla="*/ 0 w 286"/>
                <a:gd name="T1" fmla="*/ 22 h 152"/>
                <a:gd name="T2" fmla="*/ 150 w 286"/>
                <a:gd name="T3" fmla="*/ 0 h 152"/>
                <a:gd name="T4" fmla="*/ 286 w 286"/>
                <a:gd name="T5" fmla="*/ 139 h 152"/>
                <a:gd name="T6" fmla="*/ 132 w 286"/>
                <a:gd name="T7" fmla="*/ 152 h 152"/>
                <a:gd name="T8" fmla="*/ 0 w 286"/>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6" h="152">
                  <a:moveTo>
                    <a:pt x="0" y="22"/>
                  </a:moveTo>
                  <a:lnTo>
                    <a:pt x="150" y="0"/>
                  </a:lnTo>
                  <a:lnTo>
                    <a:pt x="286" y="139"/>
                  </a:lnTo>
                  <a:lnTo>
                    <a:pt x="132" y="152"/>
                  </a:lnTo>
                  <a:lnTo>
                    <a:pt x="0" y="22"/>
                  </a:lnTo>
                  <a:close/>
                </a:path>
              </a:pathLst>
            </a:custGeom>
            <a:solidFill>
              <a:srgbClr val="F34A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0" name="Freeform 8"/>
            <p:cNvSpPr>
              <a:spLocks/>
            </p:cNvSpPr>
            <p:nvPr/>
          </p:nvSpPr>
          <p:spPr bwMode="auto">
            <a:xfrm>
              <a:off x="5110" y="2646"/>
              <a:ext cx="286" cy="152"/>
            </a:xfrm>
            <a:custGeom>
              <a:avLst/>
              <a:gdLst>
                <a:gd name="T0" fmla="*/ 0 w 286"/>
                <a:gd name="T1" fmla="*/ 22 h 152"/>
                <a:gd name="T2" fmla="*/ 150 w 286"/>
                <a:gd name="T3" fmla="*/ 0 h 152"/>
                <a:gd name="T4" fmla="*/ 286 w 286"/>
                <a:gd name="T5" fmla="*/ 139 h 152"/>
                <a:gd name="T6" fmla="*/ 132 w 286"/>
                <a:gd name="T7" fmla="*/ 152 h 152"/>
                <a:gd name="T8" fmla="*/ 0 w 286"/>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6" h="152">
                  <a:moveTo>
                    <a:pt x="0" y="22"/>
                  </a:moveTo>
                  <a:lnTo>
                    <a:pt x="150" y="0"/>
                  </a:lnTo>
                  <a:lnTo>
                    <a:pt x="286" y="139"/>
                  </a:lnTo>
                  <a:lnTo>
                    <a:pt x="132" y="152"/>
                  </a:lnTo>
                  <a:lnTo>
                    <a:pt x="0"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Freeform 9"/>
            <p:cNvSpPr>
              <a:spLocks/>
            </p:cNvSpPr>
            <p:nvPr/>
          </p:nvSpPr>
          <p:spPr bwMode="auto">
            <a:xfrm>
              <a:off x="5147" y="2686"/>
              <a:ext cx="159" cy="24"/>
            </a:xfrm>
            <a:custGeom>
              <a:avLst/>
              <a:gdLst>
                <a:gd name="T0" fmla="*/ 154 w 159"/>
                <a:gd name="T1" fmla="*/ 0 h 24"/>
                <a:gd name="T2" fmla="*/ 0 w 159"/>
                <a:gd name="T3" fmla="*/ 17 h 24"/>
                <a:gd name="T4" fmla="*/ 7 w 159"/>
                <a:gd name="T5" fmla="*/ 24 h 24"/>
                <a:gd name="T6" fmla="*/ 159 w 159"/>
                <a:gd name="T7" fmla="*/ 8 h 24"/>
                <a:gd name="T8" fmla="*/ 154 w 159"/>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 h="24">
                  <a:moveTo>
                    <a:pt x="154" y="0"/>
                  </a:moveTo>
                  <a:lnTo>
                    <a:pt x="0" y="17"/>
                  </a:lnTo>
                  <a:lnTo>
                    <a:pt x="7" y="24"/>
                  </a:lnTo>
                  <a:lnTo>
                    <a:pt x="159" y="8"/>
                  </a:lnTo>
                  <a:lnTo>
                    <a:pt x="154"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2" name="Freeform 10"/>
            <p:cNvSpPr>
              <a:spLocks/>
            </p:cNvSpPr>
            <p:nvPr/>
          </p:nvSpPr>
          <p:spPr bwMode="auto">
            <a:xfrm>
              <a:off x="5147" y="2686"/>
              <a:ext cx="159" cy="24"/>
            </a:xfrm>
            <a:custGeom>
              <a:avLst/>
              <a:gdLst>
                <a:gd name="T0" fmla="*/ 154 w 159"/>
                <a:gd name="T1" fmla="*/ 0 h 24"/>
                <a:gd name="T2" fmla="*/ 0 w 159"/>
                <a:gd name="T3" fmla="*/ 17 h 24"/>
                <a:gd name="T4" fmla="*/ 7 w 159"/>
                <a:gd name="T5" fmla="*/ 24 h 24"/>
                <a:gd name="T6" fmla="*/ 159 w 159"/>
                <a:gd name="T7" fmla="*/ 8 h 24"/>
                <a:gd name="T8" fmla="*/ 154 w 159"/>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 h="24">
                  <a:moveTo>
                    <a:pt x="154" y="0"/>
                  </a:moveTo>
                  <a:lnTo>
                    <a:pt x="0" y="17"/>
                  </a:lnTo>
                  <a:lnTo>
                    <a:pt x="7" y="24"/>
                  </a:lnTo>
                  <a:lnTo>
                    <a:pt x="159" y="8"/>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3" name="Freeform 11"/>
            <p:cNvSpPr>
              <a:spLocks/>
            </p:cNvSpPr>
            <p:nvPr/>
          </p:nvSpPr>
          <p:spPr bwMode="auto">
            <a:xfrm>
              <a:off x="4312" y="1914"/>
              <a:ext cx="930" cy="927"/>
            </a:xfrm>
            <a:custGeom>
              <a:avLst/>
              <a:gdLst>
                <a:gd name="T0" fmla="*/ 79 w 507"/>
                <a:gd name="T1" fmla="*/ 31 h 505"/>
                <a:gd name="T2" fmla="*/ 79 w 507"/>
                <a:gd name="T3" fmla="*/ 31 h 505"/>
                <a:gd name="T4" fmla="*/ 0 w 507"/>
                <a:gd name="T5" fmla="*/ 0 h 505"/>
                <a:gd name="T6" fmla="*/ 35 w 507"/>
                <a:gd name="T7" fmla="*/ 79 h 505"/>
                <a:gd name="T8" fmla="*/ 35 w 507"/>
                <a:gd name="T9" fmla="*/ 79 h 505"/>
                <a:gd name="T10" fmla="*/ 886 w 507"/>
                <a:gd name="T11" fmla="*/ 927 h 505"/>
                <a:gd name="T12" fmla="*/ 930 w 507"/>
                <a:gd name="T13" fmla="*/ 885 h 505"/>
                <a:gd name="T14" fmla="*/ 79 w 507"/>
                <a:gd name="T15" fmla="*/ 31 h 50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07" h="505">
                  <a:moveTo>
                    <a:pt x="43" y="17"/>
                  </a:moveTo>
                  <a:cubicBezTo>
                    <a:pt x="43" y="17"/>
                    <a:pt x="43" y="17"/>
                    <a:pt x="43" y="17"/>
                  </a:cubicBezTo>
                  <a:cubicBezTo>
                    <a:pt x="40" y="14"/>
                    <a:pt x="0" y="0"/>
                    <a:pt x="0" y="0"/>
                  </a:cubicBezTo>
                  <a:cubicBezTo>
                    <a:pt x="0" y="0"/>
                    <a:pt x="15" y="40"/>
                    <a:pt x="19" y="43"/>
                  </a:cubicBezTo>
                  <a:cubicBezTo>
                    <a:pt x="19" y="43"/>
                    <a:pt x="19" y="43"/>
                    <a:pt x="19" y="43"/>
                  </a:cubicBezTo>
                  <a:cubicBezTo>
                    <a:pt x="483" y="505"/>
                    <a:pt x="483" y="505"/>
                    <a:pt x="483" y="505"/>
                  </a:cubicBezTo>
                  <a:cubicBezTo>
                    <a:pt x="507" y="482"/>
                    <a:pt x="507" y="482"/>
                    <a:pt x="507" y="482"/>
                  </a:cubicBezTo>
                  <a:cubicBezTo>
                    <a:pt x="43" y="17"/>
                    <a:pt x="43" y="17"/>
                    <a:pt x="43" y="17"/>
                  </a:cubicBezTo>
                </a:path>
              </a:pathLst>
            </a:custGeom>
            <a:solidFill>
              <a:srgbClr val="5D48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 name="Freeform 12"/>
            <p:cNvSpPr>
              <a:spLocks/>
            </p:cNvSpPr>
            <p:nvPr/>
          </p:nvSpPr>
          <p:spPr bwMode="auto">
            <a:xfrm>
              <a:off x="4963" y="3488"/>
              <a:ext cx="152" cy="286"/>
            </a:xfrm>
            <a:custGeom>
              <a:avLst/>
              <a:gdLst>
                <a:gd name="T0" fmla="*/ 20 w 152"/>
                <a:gd name="T1" fmla="*/ 0 h 286"/>
                <a:gd name="T2" fmla="*/ 0 w 152"/>
                <a:gd name="T3" fmla="*/ 149 h 286"/>
                <a:gd name="T4" fmla="*/ 139 w 152"/>
                <a:gd name="T5" fmla="*/ 286 h 286"/>
                <a:gd name="T6" fmla="*/ 152 w 152"/>
                <a:gd name="T7" fmla="*/ 132 h 286"/>
                <a:gd name="T8" fmla="*/ 20 w 152"/>
                <a:gd name="T9" fmla="*/ 0 h 2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6">
                  <a:moveTo>
                    <a:pt x="20" y="0"/>
                  </a:moveTo>
                  <a:lnTo>
                    <a:pt x="0" y="149"/>
                  </a:lnTo>
                  <a:lnTo>
                    <a:pt x="139" y="286"/>
                  </a:lnTo>
                  <a:lnTo>
                    <a:pt x="152" y="132"/>
                  </a:lnTo>
                  <a:lnTo>
                    <a:pt x="20" y="0"/>
                  </a:lnTo>
                  <a:close/>
                </a:path>
              </a:pathLst>
            </a:custGeom>
            <a:solidFill>
              <a:srgbClr val="F34A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 name="Freeform 13"/>
            <p:cNvSpPr>
              <a:spLocks/>
            </p:cNvSpPr>
            <p:nvPr/>
          </p:nvSpPr>
          <p:spPr bwMode="auto">
            <a:xfrm>
              <a:off x="4963" y="3488"/>
              <a:ext cx="152" cy="286"/>
            </a:xfrm>
            <a:custGeom>
              <a:avLst/>
              <a:gdLst>
                <a:gd name="T0" fmla="*/ 20 w 152"/>
                <a:gd name="T1" fmla="*/ 0 h 286"/>
                <a:gd name="T2" fmla="*/ 0 w 152"/>
                <a:gd name="T3" fmla="*/ 149 h 286"/>
                <a:gd name="T4" fmla="*/ 139 w 152"/>
                <a:gd name="T5" fmla="*/ 286 h 286"/>
                <a:gd name="T6" fmla="*/ 152 w 152"/>
                <a:gd name="T7" fmla="*/ 132 h 286"/>
                <a:gd name="T8" fmla="*/ 20 w 152"/>
                <a:gd name="T9" fmla="*/ 0 h 2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6">
                  <a:moveTo>
                    <a:pt x="20" y="0"/>
                  </a:moveTo>
                  <a:lnTo>
                    <a:pt x="0" y="149"/>
                  </a:lnTo>
                  <a:lnTo>
                    <a:pt x="139" y="286"/>
                  </a:lnTo>
                  <a:lnTo>
                    <a:pt x="152" y="132"/>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 name="Freeform 14"/>
            <p:cNvSpPr>
              <a:spLocks/>
            </p:cNvSpPr>
            <p:nvPr/>
          </p:nvSpPr>
          <p:spPr bwMode="auto">
            <a:xfrm>
              <a:off x="5027" y="3424"/>
              <a:ext cx="285" cy="152"/>
            </a:xfrm>
            <a:custGeom>
              <a:avLst/>
              <a:gdLst>
                <a:gd name="T0" fmla="*/ 0 w 285"/>
                <a:gd name="T1" fmla="*/ 22 h 152"/>
                <a:gd name="T2" fmla="*/ 149 w 285"/>
                <a:gd name="T3" fmla="*/ 0 h 152"/>
                <a:gd name="T4" fmla="*/ 285 w 285"/>
                <a:gd name="T5" fmla="*/ 139 h 152"/>
                <a:gd name="T6" fmla="*/ 131 w 285"/>
                <a:gd name="T7" fmla="*/ 152 h 152"/>
                <a:gd name="T8" fmla="*/ 0 w 285"/>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 h="152">
                  <a:moveTo>
                    <a:pt x="0" y="22"/>
                  </a:moveTo>
                  <a:lnTo>
                    <a:pt x="149" y="0"/>
                  </a:lnTo>
                  <a:lnTo>
                    <a:pt x="285" y="139"/>
                  </a:lnTo>
                  <a:lnTo>
                    <a:pt x="131" y="152"/>
                  </a:lnTo>
                  <a:lnTo>
                    <a:pt x="0" y="22"/>
                  </a:lnTo>
                  <a:close/>
                </a:path>
              </a:pathLst>
            </a:custGeom>
            <a:solidFill>
              <a:srgbClr val="F34A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 name="Freeform 15"/>
            <p:cNvSpPr>
              <a:spLocks/>
            </p:cNvSpPr>
            <p:nvPr/>
          </p:nvSpPr>
          <p:spPr bwMode="auto">
            <a:xfrm>
              <a:off x="5027" y="3424"/>
              <a:ext cx="285" cy="152"/>
            </a:xfrm>
            <a:custGeom>
              <a:avLst/>
              <a:gdLst>
                <a:gd name="T0" fmla="*/ 0 w 285"/>
                <a:gd name="T1" fmla="*/ 22 h 152"/>
                <a:gd name="T2" fmla="*/ 149 w 285"/>
                <a:gd name="T3" fmla="*/ 0 h 152"/>
                <a:gd name="T4" fmla="*/ 285 w 285"/>
                <a:gd name="T5" fmla="*/ 139 h 152"/>
                <a:gd name="T6" fmla="*/ 131 w 285"/>
                <a:gd name="T7" fmla="*/ 152 h 152"/>
                <a:gd name="T8" fmla="*/ 0 w 285"/>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 h="152">
                  <a:moveTo>
                    <a:pt x="0" y="22"/>
                  </a:moveTo>
                  <a:lnTo>
                    <a:pt x="149" y="0"/>
                  </a:lnTo>
                  <a:lnTo>
                    <a:pt x="285" y="139"/>
                  </a:lnTo>
                  <a:lnTo>
                    <a:pt x="131" y="152"/>
                  </a:lnTo>
                  <a:lnTo>
                    <a:pt x="0"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 name="Freeform 16"/>
            <p:cNvSpPr>
              <a:spLocks/>
            </p:cNvSpPr>
            <p:nvPr/>
          </p:nvSpPr>
          <p:spPr bwMode="auto">
            <a:xfrm>
              <a:off x="5024" y="3528"/>
              <a:ext cx="1" cy="2"/>
            </a:xfrm>
            <a:custGeom>
              <a:avLst/>
              <a:gdLst>
                <a:gd name="T0" fmla="*/ 0 w 1"/>
                <a:gd name="T1" fmla="*/ 0 h 2"/>
                <a:gd name="T2" fmla="*/ 0 w 1"/>
                <a:gd name="T3" fmla="*/ 0 h 2"/>
                <a:gd name="T4" fmla="*/ 1 w 1"/>
                <a:gd name="T5" fmla="*/ 2 h 2"/>
                <a:gd name="T6" fmla="*/ 0 w 1"/>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2">
                  <a:moveTo>
                    <a:pt x="0" y="0"/>
                  </a:moveTo>
                  <a:lnTo>
                    <a:pt x="0" y="0"/>
                  </a:lnTo>
                  <a:lnTo>
                    <a:pt x="1" y="2"/>
                  </a:lnTo>
                  <a:lnTo>
                    <a:pt x="0"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 name="Freeform 17"/>
            <p:cNvSpPr>
              <a:spLocks/>
            </p:cNvSpPr>
            <p:nvPr/>
          </p:nvSpPr>
          <p:spPr bwMode="auto">
            <a:xfrm>
              <a:off x="5024" y="3528"/>
              <a:ext cx="1" cy="2"/>
            </a:xfrm>
            <a:custGeom>
              <a:avLst/>
              <a:gdLst>
                <a:gd name="T0" fmla="*/ 0 w 1"/>
                <a:gd name="T1" fmla="*/ 0 h 2"/>
                <a:gd name="T2" fmla="*/ 0 w 1"/>
                <a:gd name="T3" fmla="*/ 0 h 2"/>
                <a:gd name="T4" fmla="*/ 1 w 1"/>
                <a:gd name="T5" fmla="*/ 2 h 2"/>
                <a:gd name="T6" fmla="*/ 0 w 1"/>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2">
                  <a:moveTo>
                    <a:pt x="0" y="0"/>
                  </a:moveTo>
                  <a:lnTo>
                    <a:pt x="0" y="0"/>
                  </a:lnTo>
                  <a:lnTo>
                    <a:pt x="1"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 name="Freeform 18"/>
            <p:cNvSpPr>
              <a:spLocks/>
            </p:cNvSpPr>
            <p:nvPr/>
          </p:nvSpPr>
          <p:spPr bwMode="auto">
            <a:xfrm>
              <a:off x="5003" y="3528"/>
              <a:ext cx="26" cy="156"/>
            </a:xfrm>
            <a:custGeom>
              <a:avLst/>
              <a:gdLst>
                <a:gd name="T0" fmla="*/ 21 w 26"/>
                <a:gd name="T1" fmla="*/ 0 h 156"/>
                <a:gd name="T2" fmla="*/ 0 w 26"/>
                <a:gd name="T3" fmla="*/ 149 h 156"/>
                <a:gd name="T4" fmla="*/ 8 w 26"/>
                <a:gd name="T5" fmla="*/ 156 h 156"/>
                <a:gd name="T6" fmla="*/ 26 w 26"/>
                <a:gd name="T7" fmla="*/ 8 h 156"/>
                <a:gd name="T8" fmla="*/ 22 w 26"/>
                <a:gd name="T9" fmla="*/ 2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9"/>
                  </a:lnTo>
                  <a:lnTo>
                    <a:pt x="8" y="156"/>
                  </a:lnTo>
                  <a:lnTo>
                    <a:pt x="26" y="8"/>
                  </a:lnTo>
                  <a:lnTo>
                    <a:pt x="22" y="2"/>
                  </a:lnTo>
                  <a:lnTo>
                    <a:pt x="21"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 name="Freeform 19"/>
            <p:cNvSpPr>
              <a:spLocks/>
            </p:cNvSpPr>
            <p:nvPr/>
          </p:nvSpPr>
          <p:spPr bwMode="auto">
            <a:xfrm>
              <a:off x="5003" y="3528"/>
              <a:ext cx="26" cy="156"/>
            </a:xfrm>
            <a:custGeom>
              <a:avLst/>
              <a:gdLst>
                <a:gd name="T0" fmla="*/ 21 w 26"/>
                <a:gd name="T1" fmla="*/ 0 h 156"/>
                <a:gd name="T2" fmla="*/ 0 w 26"/>
                <a:gd name="T3" fmla="*/ 149 h 156"/>
                <a:gd name="T4" fmla="*/ 8 w 26"/>
                <a:gd name="T5" fmla="*/ 156 h 156"/>
                <a:gd name="T6" fmla="*/ 26 w 26"/>
                <a:gd name="T7" fmla="*/ 8 h 156"/>
                <a:gd name="T8" fmla="*/ 22 w 26"/>
                <a:gd name="T9" fmla="*/ 2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9"/>
                  </a:lnTo>
                  <a:lnTo>
                    <a:pt x="8" y="156"/>
                  </a:lnTo>
                  <a:lnTo>
                    <a:pt x="26" y="8"/>
                  </a:lnTo>
                  <a:lnTo>
                    <a:pt x="22" y="2"/>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 name="Freeform 20"/>
            <p:cNvSpPr>
              <a:spLocks noEditPoints="1"/>
            </p:cNvSpPr>
            <p:nvPr/>
          </p:nvSpPr>
          <p:spPr bwMode="auto">
            <a:xfrm>
              <a:off x="5047" y="3572"/>
              <a:ext cx="24" cy="156"/>
            </a:xfrm>
            <a:custGeom>
              <a:avLst/>
              <a:gdLst>
                <a:gd name="T0" fmla="*/ 0 w 24"/>
                <a:gd name="T1" fmla="*/ 149 h 156"/>
                <a:gd name="T2" fmla="*/ 0 w 24"/>
                <a:gd name="T3" fmla="*/ 149 h 156"/>
                <a:gd name="T4" fmla="*/ 8 w 24"/>
                <a:gd name="T5" fmla="*/ 156 h 156"/>
                <a:gd name="T6" fmla="*/ 8 w 24"/>
                <a:gd name="T7" fmla="*/ 156 h 156"/>
                <a:gd name="T8" fmla="*/ 0 w 24"/>
                <a:gd name="T9" fmla="*/ 149 h 156"/>
                <a:gd name="T10" fmla="*/ 21 w 24"/>
                <a:gd name="T11" fmla="*/ 0 h 156"/>
                <a:gd name="T12" fmla="*/ 21 w 24"/>
                <a:gd name="T13" fmla="*/ 0 h 156"/>
                <a:gd name="T14" fmla="*/ 24 w 24"/>
                <a:gd name="T15" fmla="*/ 4 h 156"/>
                <a:gd name="T16" fmla="*/ 21 w 24"/>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 h="156">
                  <a:moveTo>
                    <a:pt x="0" y="149"/>
                  </a:moveTo>
                  <a:lnTo>
                    <a:pt x="0" y="149"/>
                  </a:lnTo>
                  <a:lnTo>
                    <a:pt x="8" y="156"/>
                  </a:lnTo>
                  <a:lnTo>
                    <a:pt x="0" y="149"/>
                  </a:lnTo>
                  <a:close/>
                  <a:moveTo>
                    <a:pt x="21" y="0"/>
                  </a:moveTo>
                  <a:lnTo>
                    <a:pt x="21" y="0"/>
                  </a:lnTo>
                  <a:lnTo>
                    <a:pt x="24" y="4"/>
                  </a:lnTo>
                  <a:lnTo>
                    <a:pt x="21"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 name="Freeform 21"/>
            <p:cNvSpPr>
              <a:spLocks noEditPoints="1"/>
            </p:cNvSpPr>
            <p:nvPr/>
          </p:nvSpPr>
          <p:spPr bwMode="auto">
            <a:xfrm>
              <a:off x="5047" y="3572"/>
              <a:ext cx="24" cy="156"/>
            </a:xfrm>
            <a:custGeom>
              <a:avLst/>
              <a:gdLst>
                <a:gd name="T0" fmla="*/ 0 w 24"/>
                <a:gd name="T1" fmla="*/ 149 h 156"/>
                <a:gd name="T2" fmla="*/ 0 w 24"/>
                <a:gd name="T3" fmla="*/ 149 h 156"/>
                <a:gd name="T4" fmla="*/ 8 w 24"/>
                <a:gd name="T5" fmla="*/ 156 h 156"/>
                <a:gd name="T6" fmla="*/ 8 w 24"/>
                <a:gd name="T7" fmla="*/ 156 h 156"/>
                <a:gd name="T8" fmla="*/ 0 w 24"/>
                <a:gd name="T9" fmla="*/ 149 h 156"/>
                <a:gd name="T10" fmla="*/ 21 w 24"/>
                <a:gd name="T11" fmla="*/ 0 h 156"/>
                <a:gd name="T12" fmla="*/ 21 w 24"/>
                <a:gd name="T13" fmla="*/ 0 h 156"/>
                <a:gd name="T14" fmla="*/ 24 w 24"/>
                <a:gd name="T15" fmla="*/ 4 h 156"/>
                <a:gd name="T16" fmla="*/ 21 w 24"/>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 h="156">
                  <a:moveTo>
                    <a:pt x="0" y="149"/>
                  </a:moveTo>
                  <a:lnTo>
                    <a:pt x="0" y="149"/>
                  </a:lnTo>
                  <a:lnTo>
                    <a:pt x="8" y="156"/>
                  </a:lnTo>
                  <a:lnTo>
                    <a:pt x="0" y="149"/>
                  </a:lnTo>
                  <a:moveTo>
                    <a:pt x="21" y="0"/>
                  </a:moveTo>
                  <a:lnTo>
                    <a:pt x="21" y="0"/>
                  </a:lnTo>
                  <a:lnTo>
                    <a:pt x="24" y="4"/>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 name="Freeform 22"/>
            <p:cNvSpPr>
              <a:spLocks/>
            </p:cNvSpPr>
            <p:nvPr/>
          </p:nvSpPr>
          <p:spPr bwMode="auto">
            <a:xfrm>
              <a:off x="5047" y="3572"/>
              <a:ext cx="26" cy="156"/>
            </a:xfrm>
            <a:custGeom>
              <a:avLst/>
              <a:gdLst>
                <a:gd name="T0" fmla="*/ 21 w 26"/>
                <a:gd name="T1" fmla="*/ 0 h 156"/>
                <a:gd name="T2" fmla="*/ 0 w 26"/>
                <a:gd name="T3" fmla="*/ 149 h 156"/>
                <a:gd name="T4" fmla="*/ 8 w 26"/>
                <a:gd name="T5" fmla="*/ 156 h 156"/>
                <a:gd name="T6" fmla="*/ 26 w 26"/>
                <a:gd name="T7" fmla="*/ 8 h 156"/>
                <a:gd name="T8" fmla="*/ 24 w 26"/>
                <a:gd name="T9" fmla="*/ 4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9"/>
                  </a:lnTo>
                  <a:lnTo>
                    <a:pt x="8" y="156"/>
                  </a:lnTo>
                  <a:lnTo>
                    <a:pt x="26" y="8"/>
                  </a:lnTo>
                  <a:lnTo>
                    <a:pt x="24" y="4"/>
                  </a:lnTo>
                  <a:lnTo>
                    <a:pt x="21"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 name="Freeform 23"/>
            <p:cNvSpPr>
              <a:spLocks/>
            </p:cNvSpPr>
            <p:nvPr/>
          </p:nvSpPr>
          <p:spPr bwMode="auto">
            <a:xfrm>
              <a:off x="5047" y="3572"/>
              <a:ext cx="26" cy="156"/>
            </a:xfrm>
            <a:custGeom>
              <a:avLst/>
              <a:gdLst>
                <a:gd name="T0" fmla="*/ 21 w 26"/>
                <a:gd name="T1" fmla="*/ 0 h 156"/>
                <a:gd name="T2" fmla="*/ 0 w 26"/>
                <a:gd name="T3" fmla="*/ 149 h 156"/>
                <a:gd name="T4" fmla="*/ 8 w 26"/>
                <a:gd name="T5" fmla="*/ 156 h 156"/>
                <a:gd name="T6" fmla="*/ 26 w 26"/>
                <a:gd name="T7" fmla="*/ 8 h 156"/>
                <a:gd name="T8" fmla="*/ 24 w 26"/>
                <a:gd name="T9" fmla="*/ 4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9"/>
                  </a:lnTo>
                  <a:lnTo>
                    <a:pt x="8" y="156"/>
                  </a:lnTo>
                  <a:lnTo>
                    <a:pt x="26" y="8"/>
                  </a:lnTo>
                  <a:lnTo>
                    <a:pt x="24" y="4"/>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 name="Freeform 24"/>
            <p:cNvSpPr>
              <a:spLocks noEditPoints="1"/>
            </p:cNvSpPr>
            <p:nvPr/>
          </p:nvSpPr>
          <p:spPr bwMode="auto">
            <a:xfrm>
              <a:off x="5106" y="3515"/>
              <a:ext cx="163" cy="24"/>
            </a:xfrm>
            <a:custGeom>
              <a:avLst/>
              <a:gdLst>
                <a:gd name="T0" fmla="*/ 7 w 163"/>
                <a:gd name="T1" fmla="*/ 15 h 24"/>
                <a:gd name="T2" fmla="*/ 0 w 163"/>
                <a:gd name="T3" fmla="*/ 17 h 24"/>
                <a:gd name="T4" fmla="*/ 7 w 163"/>
                <a:gd name="T5" fmla="*/ 24 h 24"/>
                <a:gd name="T6" fmla="*/ 15 w 163"/>
                <a:gd name="T7" fmla="*/ 24 h 24"/>
                <a:gd name="T8" fmla="*/ 7 w 163"/>
                <a:gd name="T9" fmla="*/ 15 h 24"/>
                <a:gd name="T10" fmla="*/ 160 w 163"/>
                <a:gd name="T11" fmla="*/ 0 h 24"/>
                <a:gd name="T12" fmla="*/ 160 w 163"/>
                <a:gd name="T13" fmla="*/ 0 h 24"/>
                <a:gd name="T14" fmla="*/ 163 w 163"/>
                <a:gd name="T15" fmla="*/ 4 h 24"/>
                <a:gd name="T16" fmla="*/ 160 w 163"/>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3" h="24">
                  <a:moveTo>
                    <a:pt x="7" y="15"/>
                  </a:moveTo>
                  <a:lnTo>
                    <a:pt x="0" y="17"/>
                  </a:lnTo>
                  <a:lnTo>
                    <a:pt x="7" y="24"/>
                  </a:lnTo>
                  <a:lnTo>
                    <a:pt x="15" y="24"/>
                  </a:lnTo>
                  <a:lnTo>
                    <a:pt x="7" y="15"/>
                  </a:lnTo>
                  <a:close/>
                  <a:moveTo>
                    <a:pt x="160" y="0"/>
                  </a:moveTo>
                  <a:lnTo>
                    <a:pt x="160" y="0"/>
                  </a:lnTo>
                  <a:lnTo>
                    <a:pt x="163" y="4"/>
                  </a:lnTo>
                  <a:lnTo>
                    <a:pt x="160"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 name="Freeform 25"/>
            <p:cNvSpPr>
              <a:spLocks noEditPoints="1"/>
            </p:cNvSpPr>
            <p:nvPr/>
          </p:nvSpPr>
          <p:spPr bwMode="auto">
            <a:xfrm>
              <a:off x="5106" y="3515"/>
              <a:ext cx="163" cy="24"/>
            </a:xfrm>
            <a:custGeom>
              <a:avLst/>
              <a:gdLst>
                <a:gd name="T0" fmla="*/ 7 w 163"/>
                <a:gd name="T1" fmla="*/ 15 h 24"/>
                <a:gd name="T2" fmla="*/ 0 w 163"/>
                <a:gd name="T3" fmla="*/ 17 h 24"/>
                <a:gd name="T4" fmla="*/ 7 w 163"/>
                <a:gd name="T5" fmla="*/ 24 h 24"/>
                <a:gd name="T6" fmla="*/ 15 w 163"/>
                <a:gd name="T7" fmla="*/ 24 h 24"/>
                <a:gd name="T8" fmla="*/ 7 w 163"/>
                <a:gd name="T9" fmla="*/ 15 h 24"/>
                <a:gd name="T10" fmla="*/ 160 w 163"/>
                <a:gd name="T11" fmla="*/ 0 h 24"/>
                <a:gd name="T12" fmla="*/ 160 w 163"/>
                <a:gd name="T13" fmla="*/ 0 h 24"/>
                <a:gd name="T14" fmla="*/ 163 w 163"/>
                <a:gd name="T15" fmla="*/ 4 h 24"/>
                <a:gd name="T16" fmla="*/ 160 w 163"/>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3" h="24">
                  <a:moveTo>
                    <a:pt x="7" y="15"/>
                  </a:moveTo>
                  <a:lnTo>
                    <a:pt x="0" y="17"/>
                  </a:lnTo>
                  <a:lnTo>
                    <a:pt x="7" y="24"/>
                  </a:lnTo>
                  <a:lnTo>
                    <a:pt x="15" y="24"/>
                  </a:lnTo>
                  <a:lnTo>
                    <a:pt x="7" y="15"/>
                  </a:lnTo>
                  <a:moveTo>
                    <a:pt x="160" y="0"/>
                  </a:moveTo>
                  <a:lnTo>
                    <a:pt x="160" y="0"/>
                  </a:lnTo>
                  <a:lnTo>
                    <a:pt x="163" y="4"/>
                  </a:lnTo>
                  <a:lnTo>
                    <a:pt x="1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8" name="Freeform 26"/>
            <p:cNvSpPr>
              <a:spLocks/>
            </p:cNvSpPr>
            <p:nvPr/>
          </p:nvSpPr>
          <p:spPr bwMode="auto">
            <a:xfrm>
              <a:off x="5113" y="3515"/>
              <a:ext cx="158" cy="24"/>
            </a:xfrm>
            <a:custGeom>
              <a:avLst/>
              <a:gdLst>
                <a:gd name="T0" fmla="*/ 153 w 158"/>
                <a:gd name="T1" fmla="*/ 0 h 24"/>
                <a:gd name="T2" fmla="*/ 0 w 158"/>
                <a:gd name="T3" fmla="*/ 15 h 24"/>
                <a:gd name="T4" fmla="*/ 8 w 158"/>
                <a:gd name="T5" fmla="*/ 24 h 24"/>
                <a:gd name="T6" fmla="*/ 158 w 158"/>
                <a:gd name="T7" fmla="*/ 6 h 24"/>
                <a:gd name="T8" fmla="*/ 156 w 158"/>
                <a:gd name="T9" fmla="*/ 4 h 24"/>
                <a:gd name="T10" fmla="*/ 153 w 158"/>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4">
                  <a:moveTo>
                    <a:pt x="153" y="0"/>
                  </a:moveTo>
                  <a:lnTo>
                    <a:pt x="0" y="15"/>
                  </a:lnTo>
                  <a:lnTo>
                    <a:pt x="8" y="24"/>
                  </a:lnTo>
                  <a:lnTo>
                    <a:pt x="158" y="6"/>
                  </a:lnTo>
                  <a:lnTo>
                    <a:pt x="156" y="4"/>
                  </a:lnTo>
                  <a:lnTo>
                    <a:pt x="153"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9" name="Freeform 27"/>
            <p:cNvSpPr>
              <a:spLocks/>
            </p:cNvSpPr>
            <p:nvPr/>
          </p:nvSpPr>
          <p:spPr bwMode="auto">
            <a:xfrm>
              <a:off x="5113" y="3515"/>
              <a:ext cx="158" cy="24"/>
            </a:xfrm>
            <a:custGeom>
              <a:avLst/>
              <a:gdLst>
                <a:gd name="T0" fmla="*/ 153 w 158"/>
                <a:gd name="T1" fmla="*/ 0 h 24"/>
                <a:gd name="T2" fmla="*/ 0 w 158"/>
                <a:gd name="T3" fmla="*/ 15 h 24"/>
                <a:gd name="T4" fmla="*/ 8 w 158"/>
                <a:gd name="T5" fmla="*/ 24 h 24"/>
                <a:gd name="T6" fmla="*/ 158 w 158"/>
                <a:gd name="T7" fmla="*/ 6 h 24"/>
                <a:gd name="T8" fmla="*/ 156 w 158"/>
                <a:gd name="T9" fmla="*/ 4 h 24"/>
                <a:gd name="T10" fmla="*/ 153 w 158"/>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4">
                  <a:moveTo>
                    <a:pt x="153" y="0"/>
                  </a:moveTo>
                  <a:lnTo>
                    <a:pt x="0" y="15"/>
                  </a:lnTo>
                  <a:lnTo>
                    <a:pt x="8" y="24"/>
                  </a:lnTo>
                  <a:lnTo>
                    <a:pt x="158" y="6"/>
                  </a:lnTo>
                  <a:lnTo>
                    <a:pt x="156" y="4"/>
                  </a:lnTo>
                  <a:lnTo>
                    <a:pt x="1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0" name="Freeform 28"/>
            <p:cNvSpPr>
              <a:spLocks noEditPoints="1"/>
            </p:cNvSpPr>
            <p:nvPr/>
          </p:nvSpPr>
          <p:spPr bwMode="auto">
            <a:xfrm>
              <a:off x="5057" y="3464"/>
              <a:ext cx="161" cy="24"/>
            </a:xfrm>
            <a:custGeom>
              <a:avLst/>
              <a:gdLst>
                <a:gd name="T0" fmla="*/ 5 w 161"/>
                <a:gd name="T1" fmla="*/ 17 h 24"/>
                <a:gd name="T2" fmla="*/ 0 w 161"/>
                <a:gd name="T3" fmla="*/ 17 h 24"/>
                <a:gd name="T4" fmla="*/ 7 w 161"/>
                <a:gd name="T5" fmla="*/ 24 h 24"/>
                <a:gd name="T6" fmla="*/ 12 w 161"/>
                <a:gd name="T7" fmla="*/ 24 h 24"/>
                <a:gd name="T8" fmla="*/ 5 w 161"/>
                <a:gd name="T9" fmla="*/ 17 h 24"/>
                <a:gd name="T10" fmla="*/ 159 w 161"/>
                <a:gd name="T11" fmla="*/ 0 h 24"/>
                <a:gd name="T12" fmla="*/ 159 w 161"/>
                <a:gd name="T13" fmla="*/ 0 h 24"/>
                <a:gd name="T14" fmla="*/ 161 w 161"/>
                <a:gd name="T15" fmla="*/ 2 h 24"/>
                <a:gd name="T16" fmla="*/ 159 w 161"/>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1" h="24">
                  <a:moveTo>
                    <a:pt x="5" y="17"/>
                  </a:moveTo>
                  <a:lnTo>
                    <a:pt x="0" y="17"/>
                  </a:lnTo>
                  <a:lnTo>
                    <a:pt x="7" y="24"/>
                  </a:lnTo>
                  <a:lnTo>
                    <a:pt x="12" y="24"/>
                  </a:lnTo>
                  <a:lnTo>
                    <a:pt x="5" y="17"/>
                  </a:lnTo>
                  <a:close/>
                  <a:moveTo>
                    <a:pt x="159" y="0"/>
                  </a:moveTo>
                  <a:lnTo>
                    <a:pt x="159" y="0"/>
                  </a:lnTo>
                  <a:lnTo>
                    <a:pt x="161" y="2"/>
                  </a:lnTo>
                  <a:lnTo>
                    <a:pt x="159"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 name="Freeform 29"/>
            <p:cNvSpPr>
              <a:spLocks noEditPoints="1"/>
            </p:cNvSpPr>
            <p:nvPr/>
          </p:nvSpPr>
          <p:spPr bwMode="auto">
            <a:xfrm>
              <a:off x="5057" y="3464"/>
              <a:ext cx="161" cy="24"/>
            </a:xfrm>
            <a:custGeom>
              <a:avLst/>
              <a:gdLst>
                <a:gd name="T0" fmla="*/ 5 w 161"/>
                <a:gd name="T1" fmla="*/ 17 h 24"/>
                <a:gd name="T2" fmla="*/ 0 w 161"/>
                <a:gd name="T3" fmla="*/ 17 h 24"/>
                <a:gd name="T4" fmla="*/ 7 w 161"/>
                <a:gd name="T5" fmla="*/ 24 h 24"/>
                <a:gd name="T6" fmla="*/ 12 w 161"/>
                <a:gd name="T7" fmla="*/ 24 h 24"/>
                <a:gd name="T8" fmla="*/ 5 w 161"/>
                <a:gd name="T9" fmla="*/ 17 h 24"/>
                <a:gd name="T10" fmla="*/ 159 w 161"/>
                <a:gd name="T11" fmla="*/ 0 h 24"/>
                <a:gd name="T12" fmla="*/ 159 w 161"/>
                <a:gd name="T13" fmla="*/ 0 h 24"/>
                <a:gd name="T14" fmla="*/ 161 w 161"/>
                <a:gd name="T15" fmla="*/ 2 h 24"/>
                <a:gd name="T16" fmla="*/ 159 w 161"/>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1" h="24">
                  <a:moveTo>
                    <a:pt x="5" y="17"/>
                  </a:moveTo>
                  <a:lnTo>
                    <a:pt x="0" y="17"/>
                  </a:lnTo>
                  <a:lnTo>
                    <a:pt x="7" y="24"/>
                  </a:lnTo>
                  <a:lnTo>
                    <a:pt x="12" y="24"/>
                  </a:lnTo>
                  <a:lnTo>
                    <a:pt x="5" y="17"/>
                  </a:lnTo>
                  <a:moveTo>
                    <a:pt x="159" y="0"/>
                  </a:moveTo>
                  <a:lnTo>
                    <a:pt x="159" y="0"/>
                  </a:lnTo>
                  <a:lnTo>
                    <a:pt x="161" y="2"/>
                  </a:lnTo>
                  <a:lnTo>
                    <a:pt x="15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 name="Freeform 30"/>
            <p:cNvSpPr>
              <a:spLocks/>
            </p:cNvSpPr>
            <p:nvPr/>
          </p:nvSpPr>
          <p:spPr bwMode="auto">
            <a:xfrm>
              <a:off x="5062" y="3464"/>
              <a:ext cx="160" cy="24"/>
            </a:xfrm>
            <a:custGeom>
              <a:avLst/>
              <a:gdLst>
                <a:gd name="T0" fmla="*/ 154 w 160"/>
                <a:gd name="T1" fmla="*/ 0 h 24"/>
                <a:gd name="T2" fmla="*/ 0 w 160"/>
                <a:gd name="T3" fmla="*/ 17 h 24"/>
                <a:gd name="T4" fmla="*/ 7 w 160"/>
                <a:gd name="T5" fmla="*/ 24 h 24"/>
                <a:gd name="T6" fmla="*/ 160 w 160"/>
                <a:gd name="T7" fmla="*/ 7 h 24"/>
                <a:gd name="T8" fmla="*/ 156 w 160"/>
                <a:gd name="T9" fmla="*/ 2 h 24"/>
                <a:gd name="T10" fmla="*/ 154 w 160"/>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4">
                  <a:moveTo>
                    <a:pt x="154" y="0"/>
                  </a:moveTo>
                  <a:lnTo>
                    <a:pt x="0" y="17"/>
                  </a:lnTo>
                  <a:lnTo>
                    <a:pt x="7" y="24"/>
                  </a:lnTo>
                  <a:lnTo>
                    <a:pt x="160" y="7"/>
                  </a:lnTo>
                  <a:lnTo>
                    <a:pt x="156" y="2"/>
                  </a:lnTo>
                  <a:lnTo>
                    <a:pt x="154"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 name="Freeform 31"/>
            <p:cNvSpPr>
              <a:spLocks/>
            </p:cNvSpPr>
            <p:nvPr/>
          </p:nvSpPr>
          <p:spPr bwMode="auto">
            <a:xfrm>
              <a:off x="5062" y="3464"/>
              <a:ext cx="160" cy="24"/>
            </a:xfrm>
            <a:custGeom>
              <a:avLst/>
              <a:gdLst>
                <a:gd name="T0" fmla="*/ 154 w 160"/>
                <a:gd name="T1" fmla="*/ 0 h 24"/>
                <a:gd name="T2" fmla="*/ 0 w 160"/>
                <a:gd name="T3" fmla="*/ 17 h 24"/>
                <a:gd name="T4" fmla="*/ 7 w 160"/>
                <a:gd name="T5" fmla="*/ 24 h 24"/>
                <a:gd name="T6" fmla="*/ 160 w 160"/>
                <a:gd name="T7" fmla="*/ 7 h 24"/>
                <a:gd name="T8" fmla="*/ 156 w 160"/>
                <a:gd name="T9" fmla="*/ 2 h 24"/>
                <a:gd name="T10" fmla="*/ 154 w 160"/>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4">
                  <a:moveTo>
                    <a:pt x="154" y="0"/>
                  </a:moveTo>
                  <a:lnTo>
                    <a:pt x="0" y="17"/>
                  </a:lnTo>
                  <a:lnTo>
                    <a:pt x="7" y="24"/>
                  </a:lnTo>
                  <a:lnTo>
                    <a:pt x="160" y="7"/>
                  </a:lnTo>
                  <a:lnTo>
                    <a:pt x="156" y="2"/>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 name="Freeform 32"/>
            <p:cNvSpPr>
              <a:spLocks/>
            </p:cNvSpPr>
            <p:nvPr/>
          </p:nvSpPr>
          <p:spPr bwMode="auto">
            <a:xfrm>
              <a:off x="4228" y="2692"/>
              <a:ext cx="930" cy="928"/>
            </a:xfrm>
            <a:custGeom>
              <a:avLst/>
              <a:gdLst>
                <a:gd name="T0" fmla="*/ 81 w 507"/>
                <a:gd name="T1" fmla="*/ 31 h 506"/>
                <a:gd name="T2" fmla="*/ 81 w 507"/>
                <a:gd name="T3" fmla="*/ 31 h 506"/>
                <a:gd name="T4" fmla="*/ 0 w 507"/>
                <a:gd name="T5" fmla="*/ 0 h 506"/>
                <a:gd name="T6" fmla="*/ 37 w 507"/>
                <a:gd name="T7" fmla="*/ 79 h 506"/>
                <a:gd name="T8" fmla="*/ 37 w 507"/>
                <a:gd name="T9" fmla="*/ 79 h 506"/>
                <a:gd name="T10" fmla="*/ 888 w 507"/>
                <a:gd name="T11" fmla="*/ 928 h 506"/>
                <a:gd name="T12" fmla="*/ 930 w 507"/>
                <a:gd name="T13" fmla="*/ 884 h 506"/>
                <a:gd name="T14" fmla="*/ 81 w 507"/>
                <a:gd name="T15" fmla="*/ 31 h 5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07" h="506">
                  <a:moveTo>
                    <a:pt x="44" y="17"/>
                  </a:moveTo>
                  <a:cubicBezTo>
                    <a:pt x="44" y="17"/>
                    <a:pt x="44" y="17"/>
                    <a:pt x="44" y="17"/>
                  </a:cubicBezTo>
                  <a:cubicBezTo>
                    <a:pt x="41" y="14"/>
                    <a:pt x="0" y="0"/>
                    <a:pt x="0" y="0"/>
                  </a:cubicBezTo>
                  <a:cubicBezTo>
                    <a:pt x="0" y="0"/>
                    <a:pt x="16" y="40"/>
                    <a:pt x="20" y="43"/>
                  </a:cubicBezTo>
                  <a:cubicBezTo>
                    <a:pt x="20" y="43"/>
                    <a:pt x="20" y="43"/>
                    <a:pt x="20" y="43"/>
                  </a:cubicBezTo>
                  <a:cubicBezTo>
                    <a:pt x="484" y="506"/>
                    <a:pt x="484" y="506"/>
                    <a:pt x="484" y="506"/>
                  </a:cubicBezTo>
                  <a:cubicBezTo>
                    <a:pt x="507" y="482"/>
                    <a:pt x="507" y="482"/>
                    <a:pt x="507" y="482"/>
                  </a:cubicBezTo>
                  <a:lnTo>
                    <a:pt x="44" y="17"/>
                  </a:lnTo>
                  <a:close/>
                </a:path>
              </a:pathLst>
            </a:custGeom>
            <a:solidFill>
              <a:srgbClr val="5D48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 name="Freeform 33"/>
            <p:cNvSpPr>
              <a:spLocks/>
            </p:cNvSpPr>
            <p:nvPr/>
          </p:nvSpPr>
          <p:spPr bwMode="auto">
            <a:xfrm>
              <a:off x="5086" y="2751"/>
              <a:ext cx="26" cy="156"/>
            </a:xfrm>
            <a:custGeom>
              <a:avLst/>
              <a:gdLst>
                <a:gd name="T0" fmla="*/ 20 w 26"/>
                <a:gd name="T1" fmla="*/ 0 h 156"/>
                <a:gd name="T2" fmla="*/ 0 w 26"/>
                <a:gd name="T3" fmla="*/ 148 h 156"/>
                <a:gd name="T4" fmla="*/ 7 w 26"/>
                <a:gd name="T5" fmla="*/ 156 h 156"/>
                <a:gd name="T6" fmla="*/ 26 w 26"/>
                <a:gd name="T7" fmla="*/ 7 h 156"/>
                <a:gd name="T8" fmla="*/ 24 w 26"/>
                <a:gd name="T9" fmla="*/ 1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8"/>
                  </a:lnTo>
                  <a:lnTo>
                    <a:pt x="7" y="156"/>
                  </a:lnTo>
                  <a:lnTo>
                    <a:pt x="26" y="7"/>
                  </a:lnTo>
                  <a:lnTo>
                    <a:pt x="24" y="1"/>
                  </a:lnTo>
                  <a:lnTo>
                    <a:pt x="20"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 name="Freeform 34"/>
            <p:cNvSpPr>
              <a:spLocks/>
            </p:cNvSpPr>
            <p:nvPr/>
          </p:nvSpPr>
          <p:spPr bwMode="auto">
            <a:xfrm>
              <a:off x="5086" y="2751"/>
              <a:ext cx="26" cy="156"/>
            </a:xfrm>
            <a:custGeom>
              <a:avLst/>
              <a:gdLst>
                <a:gd name="T0" fmla="*/ 20 w 26"/>
                <a:gd name="T1" fmla="*/ 0 h 156"/>
                <a:gd name="T2" fmla="*/ 0 w 26"/>
                <a:gd name="T3" fmla="*/ 148 h 156"/>
                <a:gd name="T4" fmla="*/ 7 w 26"/>
                <a:gd name="T5" fmla="*/ 156 h 156"/>
                <a:gd name="T6" fmla="*/ 26 w 26"/>
                <a:gd name="T7" fmla="*/ 7 h 156"/>
                <a:gd name="T8" fmla="*/ 24 w 26"/>
                <a:gd name="T9" fmla="*/ 1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8"/>
                  </a:lnTo>
                  <a:lnTo>
                    <a:pt x="7" y="156"/>
                  </a:lnTo>
                  <a:lnTo>
                    <a:pt x="26" y="7"/>
                  </a:lnTo>
                  <a:lnTo>
                    <a:pt x="24" y="1"/>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7" name="Freeform 35"/>
            <p:cNvSpPr>
              <a:spLocks/>
            </p:cNvSpPr>
            <p:nvPr/>
          </p:nvSpPr>
          <p:spPr bwMode="auto">
            <a:xfrm>
              <a:off x="5106" y="2751"/>
              <a:ext cx="4" cy="1"/>
            </a:xfrm>
            <a:custGeom>
              <a:avLst/>
              <a:gdLst>
                <a:gd name="T0" fmla="*/ 0 w 4"/>
                <a:gd name="T1" fmla="*/ 0 h 1"/>
                <a:gd name="T2" fmla="*/ 0 w 4"/>
                <a:gd name="T3" fmla="*/ 0 h 1"/>
                <a:gd name="T4" fmla="*/ 4 w 4"/>
                <a:gd name="T5" fmla="*/ 1 h 1"/>
                <a:gd name="T6" fmla="*/ 0 w 4"/>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1">
                  <a:moveTo>
                    <a:pt x="0" y="0"/>
                  </a:moveTo>
                  <a:lnTo>
                    <a:pt x="0" y="0"/>
                  </a:lnTo>
                  <a:lnTo>
                    <a:pt x="4" y="1"/>
                  </a:lnTo>
                  <a:lnTo>
                    <a:pt x="0" y="0"/>
                  </a:lnTo>
                  <a:close/>
                </a:path>
              </a:pathLst>
            </a:custGeom>
            <a:solidFill>
              <a:srgbClr val="301D0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 name="Freeform 36"/>
            <p:cNvSpPr>
              <a:spLocks/>
            </p:cNvSpPr>
            <p:nvPr/>
          </p:nvSpPr>
          <p:spPr bwMode="auto">
            <a:xfrm>
              <a:off x="5106" y="2751"/>
              <a:ext cx="4" cy="1"/>
            </a:xfrm>
            <a:custGeom>
              <a:avLst/>
              <a:gdLst>
                <a:gd name="T0" fmla="*/ 0 w 4"/>
                <a:gd name="T1" fmla="*/ 0 h 1"/>
                <a:gd name="T2" fmla="*/ 0 w 4"/>
                <a:gd name="T3" fmla="*/ 0 h 1"/>
                <a:gd name="T4" fmla="*/ 4 w 4"/>
                <a:gd name="T5" fmla="*/ 1 h 1"/>
                <a:gd name="T6" fmla="*/ 0 w 4"/>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1">
                  <a:moveTo>
                    <a:pt x="0" y="0"/>
                  </a:moveTo>
                  <a:lnTo>
                    <a:pt x="0" y="0"/>
                  </a:lnTo>
                  <a:lnTo>
                    <a:pt x="4"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 name="Freeform 37"/>
            <p:cNvSpPr>
              <a:spLocks/>
            </p:cNvSpPr>
            <p:nvPr/>
          </p:nvSpPr>
          <p:spPr bwMode="auto">
            <a:xfrm>
              <a:off x="5132" y="2943"/>
              <a:ext cx="7" cy="8"/>
            </a:xfrm>
            <a:custGeom>
              <a:avLst/>
              <a:gdLst>
                <a:gd name="T0" fmla="*/ 0 w 7"/>
                <a:gd name="T1" fmla="*/ 0 h 8"/>
                <a:gd name="T2" fmla="*/ 0 w 7"/>
                <a:gd name="T3" fmla="*/ 0 h 8"/>
                <a:gd name="T4" fmla="*/ 7 w 7"/>
                <a:gd name="T5" fmla="*/ 8 h 8"/>
                <a:gd name="T6" fmla="*/ 7 w 7"/>
                <a:gd name="T7" fmla="*/ 8 h 8"/>
                <a:gd name="T8" fmla="*/ 0 w 7"/>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8">
                  <a:moveTo>
                    <a:pt x="0" y="0"/>
                  </a:moveTo>
                  <a:lnTo>
                    <a:pt x="0" y="0"/>
                  </a:lnTo>
                  <a:lnTo>
                    <a:pt x="7" y="8"/>
                  </a:lnTo>
                  <a:lnTo>
                    <a:pt x="0"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 name="Freeform 38"/>
            <p:cNvSpPr>
              <a:spLocks/>
            </p:cNvSpPr>
            <p:nvPr/>
          </p:nvSpPr>
          <p:spPr bwMode="auto">
            <a:xfrm>
              <a:off x="5132" y="2943"/>
              <a:ext cx="7" cy="8"/>
            </a:xfrm>
            <a:custGeom>
              <a:avLst/>
              <a:gdLst>
                <a:gd name="T0" fmla="*/ 0 w 7"/>
                <a:gd name="T1" fmla="*/ 0 h 8"/>
                <a:gd name="T2" fmla="*/ 0 w 7"/>
                <a:gd name="T3" fmla="*/ 0 h 8"/>
                <a:gd name="T4" fmla="*/ 7 w 7"/>
                <a:gd name="T5" fmla="*/ 8 h 8"/>
                <a:gd name="T6" fmla="*/ 7 w 7"/>
                <a:gd name="T7" fmla="*/ 8 h 8"/>
                <a:gd name="T8" fmla="*/ 0 w 7"/>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8">
                  <a:moveTo>
                    <a:pt x="0" y="0"/>
                  </a:moveTo>
                  <a:lnTo>
                    <a:pt x="0" y="0"/>
                  </a:lnTo>
                  <a:lnTo>
                    <a:pt x="7" y="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 name="Freeform 39"/>
            <p:cNvSpPr>
              <a:spLocks/>
            </p:cNvSpPr>
            <p:nvPr/>
          </p:nvSpPr>
          <p:spPr bwMode="auto">
            <a:xfrm>
              <a:off x="5132" y="2795"/>
              <a:ext cx="26" cy="156"/>
            </a:xfrm>
            <a:custGeom>
              <a:avLst/>
              <a:gdLst>
                <a:gd name="T0" fmla="*/ 20 w 26"/>
                <a:gd name="T1" fmla="*/ 0 h 156"/>
                <a:gd name="T2" fmla="*/ 0 w 26"/>
                <a:gd name="T3" fmla="*/ 148 h 156"/>
                <a:gd name="T4" fmla="*/ 7 w 26"/>
                <a:gd name="T5" fmla="*/ 156 h 156"/>
                <a:gd name="T6" fmla="*/ 26 w 26"/>
                <a:gd name="T7" fmla="*/ 7 h 156"/>
                <a:gd name="T8" fmla="*/ 22 w 26"/>
                <a:gd name="T9" fmla="*/ 3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8"/>
                  </a:lnTo>
                  <a:lnTo>
                    <a:pt x="7" y="156"/>
                  </a:lnTo>
                  <a:lnTo>
                    <a:pt x="26" y="7"/>
                  </a:lnTo>
                  <a:lnTo>
                    <a:pt x="22" y="3"/>
                  </a:lnTo>
                  <a:lnTo>
                    <a:pt x="20"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2" name="Freeform 40"/>
            <p:cNvSpPr>
              <a:spLocks/>
            </p:cNvSpPr>
            <p:nvPr/>
          </p:nvSpPr>
          <p:spPr bwMode="auto">
            <a:xfrm>
              <a:off x="5132" y="2795"/>
              <a:ext cx="26" cy="156"/>
            </a:xfrm>
            <a:custGeom>
              <a:avLst/>
              <a:gdLst>
                <a:gd name="T0" fmla="*/ 20 w 26"/>
                <a:gd name="T1" fmla="*/ 0 h 156"/>
                <a:gd name="T2" fmla="*/ 0 w 26"/>
                <a:gd name="T3" fmla="*/ 148 h 156"/>
                <a:gd name="T4" fmla="*/ 7 w 26"/>
                <a:gd name="T5" fmla="*/ 156 h 156"/>
                <a:gd name="T6" fmla="*/ 26 w 26"/>
                <a:gd name="T7" fmla="*/ 7 h 156"/>
                <a:gd name="T8" fmla="*/ 22 w 26"/>
                <a:gd name="T9" fmla="*/ 3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8"/>
                  </a:lnTo>
                  <a:lnTo>
                    <a:pt x="7" y="156"/>
                  </a:lnTo>
                  <a:lnTo>
                    <a:pt x="26" y="7"/>
                  </a:lnTo>
                  <a:lnTo>
                    <a:pt x="22" y="3"/>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 name="Freeform 41"/>
            <p:cNvSpPr>
              <a:spLocks/>
            </p:cNvSpPr>
            <p:nvPr/>
          </p:nvSpPr>
          <p:spPr bwMode="auto">
            <a:xfrm>
              <a:off x="5152" y="2795"/>
              <a:ext cx="2" cy="3"/>
            </a:xfrm>
            <a:custGeom>
              <a:avLst/>
              <a:gdLst>
                <a:gd name="T0" fmla="*/ 0 w 2"/>
                <a:gd name="T1" fmla="*/ 0 h 3"/>
                <a:gd name="T2" fmla="*/ 0 w 2"/>
                <a:gd name="T3" fmla="*/ 0 h 3"/>
                <a:gd name="T4" fmla="*/ 2 w 2"/>
                <a:gd name="T5" fmla="*/ 3 h 3"/>
                <a:gd name="T6" fmla="*/ 0 w 2"/>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3">
                  <a:moveTo>
                    <a:pt x="0" y="0"/>
                  </a:moveTo>
                  <a:lnTo>
                    <a:pt x="0" y="0"/>
                  </a:lnTo>
                  <a:lnTo>
                    <a:pt x="2" y="3"/>
                  </a:lnTo>
                  <a:lnTo>
                    <a:pt x="0" y="0"/>
                  </a:lnTo>
                  <a:close/>
                </a:path>
              </a:pathLst>
            </a:custGeom>
            <a:solidFill>
              <a:srgbClr val="301D0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 name="Freeform 42"/>
            <p:cNvSpPr>
              <a:spLocks/>
            </p:cNvSpPr>
            <p:nvPr/>
          </p:nvSpPr>
          <p:spPr bwMode="auto">
            <a:xfrm>
              <a:off x="5152" y="2795"/>
              <a:ext cx="2" cy="3"/>
            </a:xfrm>
            <a:custGeom>
              <a:avLst/>
              <a:gdLst>
                <a:gd name="T0" fmla="*/ 0 w 2"/>
                <a:gd name="T1" fmla="*/ 0 h 3"/>
                <a:gd name="T2" fmla="*/ 0 w 2"/>
                <a:gd name="T3" fmla="*/ 0 h 3"/>
                <a:gd name="T4" fmla="*/ 2 w 2"/>
                <a:gd name="T5" fmla="*/ 3 h 3"/>
                <a:gd name="T6" fmla="*/ 0 w 2"/>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3">
                  <a:moveTo>
                    <a:pt x="0" y="0"/>
                  </a:moveTo>
                  <a:lnTo>
                    <a:pt x="0" y="0"/>
                  </a:lnTo>
                  <a:lnTo>
                    <a:pt x="2" y="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 name="Freeform 43"/>
            <p:cNvSpPr>
              <a:spLocks noEditPoints="1"/>
            </p:cNvSpPr>
            <p:nvPr/>
          </p:nvSpPr>
          <p:spPr bwMode="auto">
            <a:xfrm>
              <a:off x="5196" y="2738"/>
              <a:ext cx="156" cy="24"/>
            </a:xfrm>
            <a:custGeom>
              <a:avLst/>
              <a:gdLst>
                <a:gd name="T0" fmla="*/ 0 w 156"/>
                <a:gd name="T1" fmla="*/ 14 h 24"/>
                <a:gd name="T2" fmla="*/ 0 w 156"/>
                <a:gd name="T3" fmla="*/ 14 h 24"/>
                <a:gd name="T4" fmla="*/ 7 w 156"/>
                <a:gd name="T5" fmla="*/ 24 h 24"/>
                <a:gd name="T6" fmla="*/ 9 w 156"/>
                <a:gd name="T7" fmla="*/ 24 h 24"/>
                <a:gd name="T8" fmla="*/ 0 w 156"/>
                <a:gd name="T9" fmla="*/ 14 h 24"/>
                <a:gd name="T10" fmla="*/ 152 w 156"/>
                <a:gd name="T11" fmla="*/ 0 h 24"/>
                <a:gd name="T12" fmla="*/ 152 w 156"/>
                <a:gd name="T13" fmla="*/ 0 h 24"/>
                <a:gd name="T14" fmla="*/ 156 w 156"/>
                <a:gd name="T15" fmla="*/ 2 h 24"/>
                <a:gd name="T16" fmla="*/ 152 w 156"/>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6" h="24">
                  <a:moveTo>
                    <a:pt x="0" y="14"/>
                  </a:moveTo>
                  <a:lnTo>
                    <a:pt x="0" y="14"/>
                  </a:lnTo>
                  <a:lnTo>
                    <a:pt x="7" y="24"/>
                  </a:lnTo>
                  <a:lnTo>
                    <a:pt x="9" y="24"/>
                  </a:lnTo>
                  <a:lnTo>
                    <a:pt x="0" y="14"/>
                  </a:lnTo>
                  <a:close/>
                  <a:moveTo>
                    <a:pt x="152" y="0"/>
                  </a:moveTo>
                  <a:lnTo>
                    <a:pt x="152" y="0"/>
                  </a:lnTo>
                  <a:lnTo>
                    <a:pt x="156" y="2"/>
                  </a:lnTo>
                  <a:lnTo>
                    <a:pt x="152"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 name="Freeform 44"/>
            <p:cNvSpPr>
              <a:spLocks noEditPoints="1"/>
            </p:cNvSpPr>
            <p:nvPr/>
          </p:nvSpPr>
          <p:spPr bwMode="auto">
            <a:xfrm>
              <a:off x="5196" y="2738"/>
              <a:ext cx="156" cy="24"/>
            </a:xfrm>
            <a:custGeom>
              <a:avLst/>
              <a:gdLst>
                <a:gd name="T0" fmla="*/ 0 w 156"/>
                <a:gd name="T1" fmla="*/ 14 h 24"/>
                <a:gd name="T2" fmla="*/ 0 w 156"/>
                <a:gd name="T3" fmla="*/ 14 h 24"/>
                <a:gd name="T4" fmla="*/ 7 w 156"/>
                <a:gd name="T5" fmla="*/ 24 h 24"/>
                <a:gd name="T6" fmla="*/ 9 w 156"/>
                <a:gd name="T7" fmla="*/ 24 h 24"/>
                <a:gd name="T8" fmla="*/ 0 w 156"/>
                <a:gd name="T9" fmla="*/ 14 h 24"/>
                <a:gd name="T10" fmla="*/ 152 w 156"/>
                <a:gd name="T11" fmla="*/ 0 h 24"/>
                <a:gd name="T12" fmla="*/ 152 w 156"/>
                <a:gd name="T13" fmla="*/ 0 h 24"/>
                <a:gd name="T14" fmla="*/ 156 w 156"/>
                <a:gd name="T15" fmla="*/ 2 h 24"/>
                <a:gd name="T16" fmla="*/ 152 w 156"/>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6" h="24">
                  <a:moveTo>
                    <a:pt x="0" y="14"/>
                  </a:moveTo>
                  <a:lnTo>
                    <a:pt x="0" y="14"/>
                  </a:lnTo>
                  <a:lnTo>
                    <a:pt x="7" y="24"/>
                  </a:lnTo>
                  <a:lnTo>
                    <a:pt x="9" y="24"/>
                  </a:lnTo>
                  <a:lnTo>
                    <a:pt x="0" y="14"/>
                  </a:lnTo>
                  <a:moveTo>
                    <a:pt x="152" y="0"/>
                  </a:moveTo>
                  <a:lnTo>
                    <a:pt x="152" y="0"/>
                  </a:lnTo>
                  <a:lnTo>
                    <a:pt x="156" y="2"/>
                  </a:lnTo>
                  <a:lnTo>
                    <a:pt x="1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 name="Freeform 45"/>
            <p:cNvSpPr>
              <a:spLocks/>
            </p:cNvSpPr>
            <p:nvPr/>
          </p:nvSpPr>
          <p:spPr bwMode="auto">
            <a:xfrm>
              <a:off x="5196" y="2738"/>
              <a:ext cx="160" cy="24"/>
            </a:xfrm>
            <a:custGeom>
              <a:avLst/>
              <a:gdLst>
                <a:gd name="T0" fmla="*/ 152 w 160"/>
                <a:gd name="T1" fmla="*/ 0 h 24"/>
                <a:gd name="T2" fmla="*/ 0 w 160"/>
                <a:gd name="T3" fmla="*/ 14 h 24"/>
                <a:gd name="T4" fmla="*/ 9 w 160"/>
                <a:gd name="T5" fmla="*/ 24 h 24"/>
                <a:gd name="T6" fmla="*/ 160 w 160"/>
                <a:gd name="T7" fmla="*/ 5 h 24"/>
                <a:gd name="T8" fmla="*/ 156 w 160"/>
                <a:gd name="T9" fmla="*/ 2 h 24"/>
                <a:gd name="T10" fmla="*/ 152 w 160"/>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4">
                  <a:moveTo>
                    <a:pt x="152" y="0"/>
                  </a:moveTo>
                  <a:lnTo>
                    <a:pt x="0" y="14"/>
                  </a:lnTo>
                  <a:lnTo>
                    <a:pt x="9" y="24"/>
                  </a:lnTo>
                  <a:lnTo>
                    <a:pt x="160" y="5"/>
                  </a:lnTo>
                  <a:lnTo>
                    <a:pt x="156" y="2"/>
                  </a:lnTo>
                  <a:lnTo>
                    <a:pt x="152"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 name="Freeform 46"/>
            <p:cNvSpPr>
              <a:spLocks/>
            </p:cNvSpPr>
            <p:nvPr/>
          </p:nvSpPr>
          <p:spPr bwMode="auto">
            <a:xfrm>
              <a:off x="5196" y="2738"/>
              <a:ext cx="160" cy="24"/>
            </a:xfrm>
            <a:custGeom>
              <a:avLst/>
              <a:gdLst>
                <a:gd name="T0" fmla="*/ 152 w 160"/>
                <a:gd name="T1" fmla="*/ 0 h 24"/>
                <a:gd name="T2" fmla="*/ 0 w 160"/>
                <a:gd name="T3" fmla="*/ 14 h 24"/>
                <a:gd name="T4" fmla="*/ 9 w 160"/>
                <a:gd name="T5" fmla="*/ 24 h 24"/>
                <a:gd name="T6" fmla="*/ 160 w 160"/>
                <a:gd name="T7" fmla="*/ 5 h 24"/>
                <a:gd name="T8" fmla="*/ 156 w 160"/>
                <a:gd name="T9" fmla="*/ 2 h 24"/>
                <a:gd name="T10" fmla="*/ 152 w 160"/>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4">
                  <a:moveTo>
                    <a:pt x="152" y="0"/>
                  </a:moveTo>
                  <a:lnTo>
                    <a:pt x="0" y="14"/>
                  </a:lnTo>
                  <a:lnTo>
                    <a:pt x="9" y="24"/>
                  </a:lnTo>
                  <a:lnTo>
                    <a:pt x="160" y="5"/>
                  </a:lnTo>
                  <a:lnTo>
                    <a:pt x="156" y="2"/>
                  </a:lnTo>
                  <a:lnTo>
                    <a:pt x="1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 name="Freeform 47"/>
            <p:cNvSpPr>
              <a:spLocks/>
            </p:cNvSpPr>
            <p:nvPr/>
          </p:nvSpPr>
          <p:spPr bwMode="auto">
            <a:xfrm>
              <a:off x="5191" y="2752"/>
              <a:ext cx="12" cy="10"/>
            </a:xfrm>
            <a:custGeom>
              <a:avLst/>
              <a:gdLst>
                <a:gd name="T0" fmla="*/ 5 w 12"/>
                <a:gd name="T1" fmla="*/ 0 h 10"/>
                <a:gd name="T2" fmla="*/ 0 w 12"/>
                <a:gd name="T3" fmla="*/ 2 h 10"/>
                <a:gd name="T4" fmla="*/ 7 w 12"/>
                <a:gd name="T5" fmla="*/ 10 h 10"/>
                <a:gd name="T6" fmla="*/ 12 w 12"/>
                <a:gd name="T7" fmla="*/ 10 h 10"/>
                <a:gd name="T8" fmla="*/ 5 w 12"/>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0">
                  <a:moveTo>
                    <a:pt x="5" y="0"/>
                  </a:moveTo>
                  <a:lnTo>
                    <a:pt x="0" y="2"/>
                  </a:lnTo>
                  <a:lnTo>
                    <a:pt x="7" y="10"/>
                  </a:lnTo>
                  <a:lnTo>
                    <a:pt x="12" y="10"/>
                  </a:lnTo>
                  <a:lnTo>
                    <a:pt x="5" y="0"/>
                  </a:lnTo>
                  <a:close/>
                </a:path>
              </a:pathLst>
            </a:custGeom>
            <a:solidFill>
              <a:srgbClr val="301D0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 name="Freeform 48"/>
            <p:cNvSpPr>
              <a:spLocks/>
            </p:cNvSpPr>
            <p:nvPr/>
          </p:nvSpPr>
          <p:spPr bwMode="auto">
            <a:xfrm>
              <a:off x="5191" y="2752"/>
              <a:ext cx="12" cy="10"/>
            </a:xfrm>
            <a:custGeom>
              <a:avLst/>
              <a:gdLst>
                <a:gd name="T0" fmla="*/ 5 w 12"/>
                <a:gd name="T1" fmla="*/ 0 h 10"/>
                <a:gd name="T2" fmla="*/ 0 w 12"/>
                <a:gd name="T3" fmla="*/ 2 h 10"/>
                <a:gd name="T4" fmla="*/ 7 w 12"/>
                <a:gd name="T5" fmla="*/ 10 h 10"/>
                <a:gd name="T6" fmla="*/ 12 w 12"/>
                <a:gd name="T7" fmla="*/ 10 h 10"/>
                <a:gd name="T8" fmla="*/ 5 w 12"/>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0">
                  <a:moveTo>
                    <a:pt x="5" y="0"/>
                  </a:moveTo>
                  <a:lnTo>
                    <a:pt x="0" y="2"/>
                  </a:lnTo>
                  <a:lnTo>
                    <a:pt x="7" y="10"/>
                  </a:lnTo>
                  <a:lnTo>
                    <a:pt x="12" y="1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 name="Freeform 49"/>
            <p:cNvSpPr>
              <a:spLocks/>
            </p:cNvSpPr>
            <p:nvPr/>
          </p:nvSpPr>
          <p:spPr bwMode="auto">
            <a:xfrm>
              <a:off x="4009" y="3383"/>
              <a:ext cx="152" cy="287"/>
            </a:xfrm>
            <a:custGeom>
              <a:avLst/>
              <a:gdLst>
                <a:gd name="T0" fmla="*/ 22 w 152"/>
                <a:gd name="T1" fmla="*/ 0 h 287"/>
                <a:gd name="T2" fmla="*/ 0 w 152"/>
                <a:gd name="T3" fmla="*/ 149 h 287"/>
                <a:gd name="T4" fmla="*/ 140 w 152"/>
                <a:gd name="T5" fmla="*/ 287 h 287"/>
                <a:gd name="T6" fmla="*/ 152 w 152"/>
                <a:gd name="T7" fmla="*/ 132 h 287"/>
                <a:gd name="T8" fmla="*/ 22 w 152"/>
                <a:gd name="T9" fmla="*/ 0 h 2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7">
                  <a:moveTo>
                    <a:pt x="22" y="0"/>
                  </a:moveTo>
                  <a:lnTo>
                    <a:pt x="0" y="149"/>
                  </a:lnTo>
                  <a:lnTo>
                    <a:pt x="140" y="287"/>
                  </a:lnTo>
                  <a:lnTo>
                    <a:pt x="152" y="132"/>
                  </a:lnTo>
                  <a:lnTo>
                    <a:pt x="22" y="0"/>
                  </a:lnTo>
                  <a:close/>
                </a:path>
              </a:pathLst>
            </a:custGeom>
            <a:solidFill>
              <a:srgbClr val="F34A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 name="Freeform 50"/>
            <p:cNvSpPr>
              <a:spLocks/>
            </p:cNvSpPr>
            <p:nvPr/>
          </p:nvSpPr>
          <p:spPr bwMode="auto">
            <a:xfrm>
              <a:off x="4009" y="3383"/>
              <a:ext cx="152" cy="287"/>
            </a:xfrm>
            <a:custGeom>
              <a:avLst/>
              <a:gdLst>
                <a:gd name="T0" fmla="*/ 22 w 152"/>
                <a:gd name="T1" fmla="*/ 0 h 287"/>
                <a:gd name="T2" fmla="*/ 0 w 152"/>
                <a:gd name="T3" fmla="*/ 149 h 287"/>
                <a:gd name="T4" fmla="*/ 140 w 152"/>
                <a:gd name="T5" fmla="*/ 287 h 287"/>
                <a:gd name="T6" fmla="*/ 152 w 152"/>
                <a:gd name="T7" fmla="*/ 132 h 287"/>
                <a:gd name="T8" fmla="*/ 22 w 152"/>
                <a:gd name="T9" fmla="*/ 0 h 2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7">
                  <a:moveTo>
                    <a:pt x="22" y="0"/>
                  </a:moveTo>
                  <a:lnTo>
                    <a:pt x="0" y="149"/>
                  </a:lnTo>
                  <a:lnTo>
                    <a:pt x="140" y="287"/>
                  </a:lnTo>
                  <a:lnTo>
                    <a:pt x="152" y="132"/>
                  </a:lnTo>
                  <a:lnTo>
                    <a:pt x="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3" name="Freeform 51"/>
            <p:cNvSpPr>
              <a:spLocks/>
            </p:cNvSpPr>
            <p:nvPr/>
          </p:nvSpPr>
          <p:spPr bwMode="auto">
            <a:xfrm>
              <a:off x="4073" y="3319"/>
              <a:ext cx="287" cy="152"/>
            </a:xfrm>
            <a:custGeom>
              <a:avLst/>
              <a:gdLst>
                <a:gd name="T0" fmla="*/ 0 w 287"/>
                <a:gd name="T1" fmla="*/ 22 h 152"/>
                <a:gd name="T2" fmla="*/ 151 w 287"/>
                <a:gd name="T3" fmla="*/ 0 h 152"/>
                <a:gd name="T4" fmla="*/ 287 w 287"/>
                <a:gd name="T5" fmla="*/ 140 h 152"/>
                <a:gd name="T6" fmla="*/ 133 w 287"/>
                <a:gd name="T7" fmla="*/ 152 h 152"/>
                <a:gd name="T8" fmla="*/ 0 w 287"/>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7" h="152">
                  <a:moveTo>
                    <a:pt x="0" y="22"/>
                  </a:moveTo>
                  <a:lnTo>
                    <a:pt x="151" y="0"/>
                  </a:lnTo>
                  <a:lnTo>
                    <a:pt x="287" y="140"/>
                  </a:lnTo>
                  <a:lnTo>
                    <a:pt x="133" y="152"/>
                  </a:lnTo>
                  <a:lnTo>
                    <a:pt x="0" y="22"/>
                  </a:lnTo>
                  <a:close/>
                </a:path>
              </a:pathLst>
            </a:custGeom>
            <a:solidFill>
              <a:srgbClr val="F34A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4" name="Freeform 52"/>
            <p:cNvSpPr>
              <a:spLocks/>
            </p:cNvSpPr>
            <p:nvPr/>
          </p:nvSpPr>
          <p:spPr bwMode="auto">
            <a:xfrm>
              <a:off x="4073" y="3319"/>
              <a:ext cx="287" cy="152"/>
            </a:xfrm>
            <a:custGeom>
              <a:avLst/>
              <a:gdLst>
                <a:gd name="T0" fmla="*/ 0 w 287"/>
                <a:gd name="T1" fmla="*/ 22 h 152"/>
                <a:gd name="T2" fmla="*/ 151 w 287"/>
                <a:gd name="T3" fmla="*/ 0 h 152"/>
                <a:gd name="T4" fmla="*/ 287 w 287"/>
                <a:gd name="T5" fmla="*/ 140 h 152"/>
                <a:gd name="T6" fmla="*/ 133 w 287"/>
                <a:gd name="T7" fmla="*/ 152 h 152"/>
                <a:gd name="T8" fmla="*/ 0 w 287"/>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7" h="152">
                  <a:moveTo>
                    <a:pt x="0" y="22"/>
                  </a:moveTo>
                  <a:lnTo>
                    <a:pt x="151" y="0"/>
                  </a:lnTo>
                  <a:lnTo>
                    <a:pt x="287" y="140"/>
                  </a:lnTo>
                  <a:lnTo>
                    <a:pt x="133" y="152"/>
                  </a:lnTo>
                  <a:lnTo>
                    <a:pt x="0"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5" name="Freeform 53"/>
            <p:cNvSpPr>
              <a:spLocks/>
            </p:cNvSpPr>
            <p:nvPr/>
          </p:nvSpPr>
          <p:spPr bwMode="auto">
            <a:xfrm>
              <a:off x="4072" y="3424"/>
              <a:ext cx="0" cy="2"/>
            </a:xfrm>
            <a:custGeom>
              <a:avLst/>
              <a:gdLst>
                <a:gd name="T0" fmla="*/ 0 h 2"/>
                <a:gd name="T1" fmla="*/ 0 h 2"/>
                <a:gd name="T2" fmla="*/ 2 h 2"/>
                <a:gd name="T3" fmla="*/ 0 h 2"/>
                <a:gd name="T4" fmla="*/ 0 60000 65536"/>
                <a:gd name="T5" fmla="*/ 0 60000 65536"/>
                <a:gd name="T6" fmla="*/ 0 60000 65536"/>
                <a:gd name="T7" fmla="*/ 0 60000 65536"/>
              </a:gdLst>
              <a:ahLst/>
              <a:cxnLst>
                <a:cxn ang="T4">
                  <a:pos x="0" y="T0"/>
                </a:cxn>
                <a:cxn ang="T5">
                  <a:pos x="0" y="T1"/>
                </a:cxn>
                <a:cxn ang="T6">
                  <a:pos x="0" y="T2"/>
                </a:cxn>
                <a:cxn ang="T7">
                  <a:pos x="0" y="T3"/>
                </a:cxn>
              </a:cxnLst>
              <a:rect l="0" t="0" r="r" b="b"/>
              <a:pathLst>
                <a:path h="2">
                  <a:moveTo>
                    <a:pt x="0" y="0"/>
                  </a:moveTo>
                  <a:lnTo>
                    <a:pt x="0" y="0"/>
                  </a:lnTo>
                  <a:lnTo>
                    <a:pt x="0" y="2"/>
                  </a:lnTo>
                  <a:lnTo>
                    <a:pt x="0"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6" name="Freeform 54"/>
            <p:cNvSpPr>
              <a:spLocks/>
            </p:cNvSpPr>
            <p:nvPr/>
          </p:nvSpPr>
          <p:spPr bwMode="auto">
            <a:xfrm>
              <a:off x="4072" y="3424"/>
              <a:ext cx="0" cy="2"/>
            </a:xfrm>
            <a:custGeom>
              <a:avLst/>
              <a:gdLst>
                <a:gd name="T0" fmla="*/ 0 h 2"/>
                <a:gd name="T1" fmla="*/ 0 h 2"/>
                <a:gd name="T2" fmla="*/ 2 h 2"/>
                <a:gd name="T3" fmla="*/ 0 h 2"/>
                <a:gd name="T4" fmla="*/ 0 60000 65536"/>
                <a:gd name="T5" fmla="*/ 0 60000 65536"/>
                <a:gd name="T6" fmla="*/ 0 60000 65536"/>
                <a:gd name="T7" fmla="*/ 0 60000 65536"/>
              </a:gdLst>
              <a:ahLst/>
              <a:cxnLst>
                <a:cxn ang="T4">
                  <a:pos x="0" y="T0"/>
                </a:cxn>
                <a:cxn ang="T5">
                  <a:pos x="0" y="T1"/>
                </a:cxn>
                <a:cxn ang="T6">
                  <a:pos x="0" y="T2"/>
                </a:cxn>
                <a:cxn ang="T7">
                  <a:pos x="0" y="T3"/>
                </a:cxn>
              </a:cxnLst>
              <a:rect l="0" t="0" r="r" b="b"/>
              <a:pathLst>
                <a:path h="2">
                  <a:moveTo>
                    <a:pt x="0" y="0"/>
                  </a:moveTo>
                  <a:lnTo>
                    <a:pt x="0" y="0"/>
                  </a:lnTo>
                  <a:lnTo>
                    <a:pt x="0"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7" name="Freeform 55"/>
            <p:cNvSpPr>
              <a:spLocks/>
            </p:cNvSpPr>
            <p:nvPr/>
          </p:nvSpPr>
          <p:spPr bwMode="auto">
            <a:xfrm>
              <a:off x="4051" y="3424"/>
              <a:ext cx="26" cy="156"/>
            </a:xfrm>
            <a:custGeom>
              <a:avLst/>
              <a:gdLst>
                <a:gd name="T0" fmla="*/ 21 w 26"/>
                <a:gd name="T1" fmla="*/ 0 h 156"/>
                <a:gd name="T2" fmla="*/ 0 w 26"/>
                <a:gd name="T3" fmla="*/ 148 h 156"/>
                <a:gd name="T4" fmla="*/ 8 w 26"/>
                <a:gd name="T5" fmla="*/ 156 h 156"/>
                <a:gd name="T6" fmla="*/ 26 w 26"/>
                <a:gd name="T7" fmla="*/ 7 h 156"/>
                <a:gd name="T8" fmla="*/ 21 w 26"/>
                <a:gd name="T9" fmla="*/ 2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8"/>
                  </a:lnTo>
                  <a:lnTo>
                    <a:pt x="8" y="156"/>
                  </a:lnTo>
                  <a:lnTo>
                    <a:pt x="26" y="7"/>
                  </a:lnTo>
                  <a:lnTo>
                    <a:pt x="21" y="2"/>
                  </a:lnTo>
                  <a:lnTo>
                    <a:pt x="21"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8" name="Freeform 56"/>
            <p:cNvSpPr>
              <a:spLocks/>
            </p:cNvSpPr>
            <p:nvPr/>
          </p:nvSpPr>
          <p:spPr bwMode="auto">
            <a:xfrm>
              <a:off x="4051" y="3424"/>
              <a:ext cx="26" cy="156"/>
            </a:xfrm>
            <a:custGeom>
              <a:avLst/>
              <a:gdLst>
                <a:gd name="T0" fmla="*/ 21 w 26"/>
                <a:gd name="T1" fmla="*/ 0 h 156"/>
                <a:gd name="T2" fmla="*/ 0 w 26"/>
                <a:gd name="T3" fmla="*/ 148 h 156"/>
                <a:gd name="T4" fmla="*/ 8 w 26"/>
                <a:gd name="T5" fmla="*/ 156 h 156"/>
                <a:gd name="T6" fmla="*/ 26 w 26"/>
                <a:gd name="T7" fmla="*/ 7 h 156"/>
                <a:gd name="T8" fmla="*/ 21 w 26"/>
                <a:gd name="T9" fmla="*/ 2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8"/>
                  </a:lnTo>
                  <a:lnTo>
                    <a:pt x="8" y="156"/>
                  </a:lnTo>
                  <a:lnTo>
                    <a:pt x="26" y="7"/>
                  </a:lnTo>
                  <a:lnTo>
                    <a:pt x="21" y="2"/>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9" name="Freeform 57"/>
            <p:cNvSpPr>
              <a:spLocks noEditPoints="1"/>
            </p:cNvSpPr>
            <p:nvPr/>
          </p:nvSpPr>
          <p:spPr bwMode="auto">
            <a:xfrm>
              <a:off x="4095" y="3468"/>
              <a:ext cx="22" cy="156"/>
            </a:xfrm>
            <a:custGeom>
              <a:avLst/>
              <a:gdLst>
                <a:gd name="T0" fmla="*/ 0 w 22"/>
                <a:gd name="T1" fmla="*/ 148 h 156"/>
                <a:gd name="T2" fmla="*/ 0 w 22"/>
                <a:gd name="T3" fmla="*/ 148 h 156"/>
                <a:gd name="T4" fmla="*/ 8 w 22"/>
                <a:gd name="T5" fmla="*/ 156 h 156"/>
                <a:gd name="T6" fmla="*/ 8 w 22"/>
                <a:gd name="T7" fmla="*/ 156 h 156"/>
                <a:gd name="T8" fmla="*/ 0 w 22"/>
                <a:gd name="T9" fmla="*/ 148 h 156"/>
                <a:gd name="T10" fmla="*/ 21 w 22"/>
                <a:gd name="T11" fmla="*/ 0 h 156"/>
                <a:gd name="T12" fmla="*/ 21 w 22"/>
                <a:gd name="T13" fmla="*/ 0 h 156"/>
                <a:gd name="T14" fmla="*/ 22 w 22"/>
                <a:gd name="T15" fmla="*/ 3 h 156"/>
                <a:gd name="T16" fmla="*/ 21 w 22"/>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 h="156">
                  <a:moveTo>
                    <a:pt x="0" y="148"/>
                  </a:moveTo>
                  <a:lnTo>
                    <a:pt x="0" y="148"/>
                  </a:lnTo>
                  <a:lnTo>
                    <a:pt x="8" y="156"/>
                  </a:lnTo>
                  <a:lnTo>
                    <a:pt x="0" y="148"/>
                  </a:lnTo>
                  <a:close/>
                  <a:moveTo>
                    <a:pt x="21" y="0"/>
                  </a:moveTo>
                  <a:lnTo>
                    <a:pt x="21" y="0"/>
                  </a:lnTo>
                  <a:lnTo>
                    <a:pt x="22" y="3"/>
                  </a:lnTo>
                  <a:lnTo>
                    <a:pt x="21"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0" name="Freeform 58"/>
            <p:cNvSpPr>
              <a:spLocks noEditPoints="1"/>
            </p:cNvSpPr>
            <p:nvPr/>
          </p:nvSpPr>
          <p:spPr bwMode="auto">
            <a:xfrm>
              <a:off x="4095" y="3468"/>
              <a:ext cx="22" cy="156"/>
            </a:xfrm>
            <a:custGeom>
              <a:avLst/>
              <a:gdLst>
                <a:gd name="T0" fmla="*/ 0 w 22"/>
                <a:gd name="T1" fmla="*/ 148 h 156"/>
                <a:gd name="T2" fmla="*/ 0 w 22"/>
                <a:gd name="T3" fmla="*/ 148 h 156"/>
                <a:gd name="T4" fmla="*/ 8 w 22"/>
                <a:gd name="T5" fmla="*/ 156 h 156"/>
                <a:gd name="T6" fmla="*/ 8 w 22"/>
                <a:gd name="T7" fmla="*/ 156 h 156"/>
                <a:gd name="T8" fmla="*/ 0 w 22"/>
                <a:gd name="T9" fmla="*/ 148 h 156"/>
                <a:gd name="T10" fmla="*/ 21 w 22"/>
                <a:gd name="T11" fmla="*/ 0 h 156"/>
                <a:gd name="T12" fmla="*/ 21 w 22"/>
                <a:gd name="T13" fmla="*/ 0 h 156"/>
                <a:gd name="T14" fmla="*/ 22 w 22"/>
                <a:gd name="T15" fmla="*/ 3 h 156"/>
                <a:gd name="T16" fmla="*/ 21 w 22"/>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 h="156">
                  <a:moveTo>
                    <a:pt x="0" y="148"/>
                  </a:moveTo>
                  <a:lnTo>
                    <a:pt x="0" y="148"/>
                  </a:lnTo>
                  <a:lnTo>
                    <a:pt x="8" y="156"/>
                  </a:lnTo>
                  <a:lnTo>
                    <a:pt x="0" y="148"/>
                  </a:lnTo>
                  <a:moveTo>
                    <a:pt x="21" y="0"/>
                  </a:moveTo>
                  <a:lnTo>
                    <a:pt x="21" y="0"/>
                  </a:lnTo>
                  <a:lnTo>
                    <a:pt x="22" y="3"/>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1" name="Freeform 59"/>
            <p:cNvSpPr>
              <a:spLocks/>
            </p:cNvSpPr>
            <p:nvPr/>
          </p:nvSpPr>
          <p:spPr bwMode="auto">
            <a:xfrm>
              <a:off x="4095" y="3468"/>
              <a:ext cx="26" cy="156"/>
            </a:xfrm>
            <a:custGeom>
              <a:avLst/>
              <a:gdLst>
                <a:gd name="T0" fmla="*/ 21 w 26"/>
                <a:gd name="T1" fmla="*/ 0 h 156"/>
                <a:gd name="T2" fmla="*/ 0 w 26"/>
                <a:gd name="T3" fmla="*/ 148 h 156"/>
                <a:gd name="T4" fmla="*/ 8 w 26"/>
                <a:gd name="T5" fmla="*/ 156 h 156"/>
                <a:gd name="T6" fmla="*/ 26 w 26"/>
                <a:gd name="T7" fmla="*/ 7 h 156"/>
                <a:gd name="T8" fmla="*/ 22 w 26"/>
                <a:gd name="T9" fmla="*/ 3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8"/>
                  </a:lnTo>
                  <a:lnTo>
                    <a:pt x="8" y="156"/>
                  </a:lnTo>
                  <a:lnTo>
                    <a:pt x="26" y="7"/>
                  </a:lnTo>
                  <a:lnTo>
                    <a:pt x="22" y="3"/>
                  </a:lnTo>
                  <a:lnTo>
                    <a:pt x="21"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2" name="Freeform 60"/>
            <p:cNvSpPr>
              <a:spLocks/>
            </p:cNvSpPr>
            <p:nvPr/>
          </p:nvSpPr>
          <p:spPr bwMode="auto">
            <a:xfrm>
              <a:off x="4095" y="3468"/>
              <a:ext cx="26" cy="156"/>
            </a:xfrm>
            <a:custGeom>
              <a:avLst/>
              <a:gdLst>
                <a:gd name="T0" fmla="*/ 21 w 26"/>
                <a:gd name="T1" fmla="*/ 0 h 156"/>
                <a:gd name="T2" fmla="*/ 0 w 26"/>
                <a:gd name="T3" fmla="*/ 148 h 156"/>
                <a:gd name="T4" fmla="*/ 8 w 26"/>
                <a:gd name="T5" fmla="*/ 156 h 156"/>
                <a:gd name="T6" fmla="*/ 26 w 26"/>
                <a:gd name="T7" fmla="*/ 7 h 156"/>
                <a:gd name="T8" fmla="*/ 22 w 26"/>
                <a:gd name="T9" fmla="*/ 3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8"/>
                  </a:lnTo>
                  <a:lnTo>
                    <a:pt x="8" y="156"/>
                  </a:lnTo>
                  <a:lnTo>
                    <a:pt x="26" y="7"/>
                  </a:lnTo>
                  <a:lnTo>
                    <a:pt x="22" y="3"/>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3" name="Freeform 61"/>
            <p:cNvSpPr>
              <a:spLocks noEditPoints="1"/>
            </p:cNvSpPr>
            <p:nvPr/>
          </p:nvSpPr>
          <p:spPr bwMode="auto">
            <a:xfrm>
              <a:off x="4154" y="3411"/>
              <a:ext cx="162" cy="24"/>
            </a:xfrm>
            <a:custGeom>
              <a:avLst/>
              <a:gdLst>
                <a:gd name="T0" fmla="*/ 7 w 162"/>
                <a:gd name="T1" fmla="*/ 16 h 24"/>
                <a:gd name="T2" fmla="*/ 0 w 162"/>
                <a:gd name="T3" fmla="*/ 16 h 24"/>
                <a:gd name="T4" fmla="*/ 7 w 162"/>
                <a:gd name="T5" fmla="*/ 24 h 24"/>
                <a:gd name="T6" fmla="*/ 15 w 162"/>
                <a:gd name="T7" fmla="*/ 24 h 24"/>
                <a:gd name="T8" fmla="*/ 7 w 162"/>
                <a:gd name="T9" fmla="*/ 16 h 24"/>
                <a:gd name="T10" fmla="*/ 160 w 162"/>
                <a:gd name="T11" fmla="*/ 0 h 24"/>
                <a:gd name="T12" fmla="*/ 160 w 162"/>
                <a:gd name="T13" fmla="*/ 0 h 24"/>
                <a:gd name="T14" fmla="*/ 162 w 162"/>
                <a:gd name="T15" fmla="*/ 2 h 24"/>
                <a:gd name="T16" fmla="*/ 160 w 162"/>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2" h="24">
                  <a:moveTo>
                    <a:pt x="7" y="16"/>
                  </a:moveTo>
                  <a:lnTo>
                    <a:pt x="0" y="16"/>
                  </a:lnTo>
                  <a:lnTo>
                    <a:pt x="7" y="24"/>
                  </a:lnTo>
                  <a:lnTo>
                    <a:pt x="15" y="24"/>
                  </a:lnTo>
                  <a:lnTo>
                    <a:pt x="7" y="16"/>
                  </a:lnTo>
                  <a:close/>
                  <a:moveTo>
                    <a:pt x="160" y="0"/>
                  </a:moveTo>
                  <a:lnTo>
                    <a:pt x="160" y="0"/>
                  </a:lnTo>
                  <a:lnTo>
                    <a:pt x="162" y="2"/>
                  </a:lnTo>
                  <a:lnTo>
                    <a:pt x="160"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4" name="Freeform 62"/>
            <p:cNvSpPr>
              <a:spLocks noEditPoints="1"/>
            </p:cNvSpPr>
            <p:nvPr/>
          </p:nvSpPr>
          <p:spPr bwMode="auto">
            <a:xfrm>
              <a:off x="4154" y="3411"/>
              <a:ext cx="162" cy="24"/>
            </a:xfrm>
            <a:custGeom>
              <a:avLst/>
              <a:gdLst>
                <a:gd name="T0" fmla="*/ 7 w 162"/>
                <a:gd name="T1" fmla="*/ 16 h 24"/>
                <a:gd name="T2" fmla="*/ 0 w 162"/>
                <a:gd name="T3" fmla="*/ 16 h 24"/>
                <a:gd name="T4" fmla="*/ 7 w 162"/>
                <a:gd name="T5" fmla="*/ 24 h 24"/>
                <a:gd name="T6" fmla="*/ 15 w 162"/>
                <a:gd name="T7" fmla="*/ 24 h 24"/>
                <a:gd name="T8" fmla="*/ 7 w 162"/>
                <a:gd name="T9" fmla="*/ 16 h 24"/>
                <a:gd name="T10" fmla="*/ 160 w 162"/>
                <a:gd name="T11" fmla="*/ 0 h 24"/>
                <a:gd name="T12" fmla="*/ 160 w 162"/>
                <a:gd name="T13" fmla="*/ 0 h 24"/>
                <a:gd name="T14" fmla="*/ 162 w 162"/>
                <a:gd name="T15" fmla="*/ 2 h 24"/>
                <a:gd name="T16" fmla="*/ 160 w 162"/>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2" h="24">
                  <a:moveTo>
                    <a:pt x="7" y="16"/>
                  </a:moveTo>
                  <a:lnTo>
                    <a:pt x="0" y="16"/>
                  </a:lnTo>
                  <a:lnTo>
                    <a:pt x="7" y="24"/>
                  </a:lnTo>
                  <a:lnTo>
                    <a:pt x="15" y="24"/>
                  </a:lnTo>
                  <a:lnTo>
                    <a:pt x="7" y="16"/>
                  </a:lnTo>
                  <a:moveTo>
                    <a:pt x="160" y="0"/>
                  </a:moveTo>
                  <a:lnTo>
                    <a:pt x="160" y="0"/>
                  </a:lnTo>
                  <a:lnTo>
                    <a:pt x="162" y="2"/>
                  </a:lnTo>
                  <a:lnTo>
                    <a:pt x="1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5" name="Freeform 63"/>
            <p:cNvSpPr>
              <a:spLocks/>
            </p:cNvSpPr>
            <p:nvPr/>
          </p:nvSpPr>
          <p:spPr bwMode="auto">
            <a:xfrm>
              <a:off x="4161" y="3411"/>
              <a:ext cx="158" cy="24"/>
            </a:xfrm>
            <a:custGeom>
              <a:avLst/>
              <a:gdLst>
                <a:gd name="T0" fmla="*/ 153 w 158"/>
                <a:gd name="T1" fmla="*/ 0 h 24"/>
                <a:gd name="T2" fmla="*/ 0 w 158"/>
                <a:gd name="T3" fmla="*/ 16 h 24"/>
                <a:gd name="T4" fmla="*/ 8 w 158"/>
                <a:gd name="T5" fmla="*/ 24 h 24"/>
                <a:gd name="T6" fmla="*/ 158 w 158"/>
                <a:gd name="T7" fmla="*/ 7 h 24"/>
                <a:gd name="T8" fmla="*/ 155 w 158"/>
                <a:gd name="T9" fmla="*/ 2 h 24"/>
                <a:gd name="T10" fmla="*/ 153 w 158"/>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4">
                  <a:moveTo>
                    <a:pt x="153" y="0"/>
                  </a:moveTo>
                  <a:lnTo>
                    <a:pt x="0" y="16"/>
                  </a:lnTo>
                  <a:lnTo>
                    <a:pt x="8" y="24"/>
                  </a:lnTo>
                  <a:lnTo>
                    <a:pt x="158" y="7"/>
                  </a:lnTo>
                  <a:lnTo>
                    <a:pt x="155" y="2"/>
                  </a:lnTo>
                  <a:lnTo>
                    <a:pt x="153"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6" name="Freeform 64"/>
            <p:cNvSpPr>
              <a:spLocks/>
            </p:cNvSpPr>
            <p:nvPr/>
          </p:nvSpPr>
          <p:spPr bwMode="auto">
            <a:xfrm>
              <a:off x="4161" y="3411"/>
              <a:ext cx="158" cy="24"/>
            </a:xfrm>
            <a:custGeom>
              <a:avLst/>
              <a:gdLst>
                <a:gd name="T0" fmla="*/ 153 w 158"/>
                <a:gd name="T1" fmla="*/ 0 h 24"/>
                <a:gd name="T2" fmla="*/ 0 w 158"/>
                <a:gd name="T3" fmla="*/ 16 h 24"/>
                <a:gd name="T4" fmla="*/ 8 w 158"/>
                <a:gd name="T5" fmla="*/ 24 h 24"/>
                <a:gd name="T6" fmla="*/ 158 w 158"/>
                <a:gd name="T7" fmla="*/ 7 h 24"/>
                <a:gd name="T8" fmla="*/ 155 w 158"/>
                <a:gd name="T9" fmla="*/ 2 h 24"/>
                <a:gd name="T10" fmla="*/ 153 w 158"/>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4">
                  <a:moveTo>
                    <a:pt x="153" y="0"/>
                  </a:moveTo>
                  <a:lnTo>
                    <a:pt x="0" y="16"/>
                  </a:lnTo>
                  <a:lnTo>
                    <a:pt x="8" y="24"/>
                  </a:lnTo>
                  <a:lnTo>
                    <a:pt x="158" y="7"/>
                  </a:lnTo>
                  <a:lnTo>
                    <a:pt x="155" y="2"/>
                  </a:lnTo>
                  <a:lnTo>
                    <a:pt x="1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7" name="Freeform 65"/>
            <p:cNvSpPr>
              <a:spLocks noEditPoints="1"/>
            </p:cNvSpPr>
            <p:nvPr/>
          </p:nvSpPr>
          <p:spPr bwMode="auto">
            <a:xfrm>
              <a:off x="4103" y="3361"/>
              <a:ext cx="161" cy="24"/>
            </a:xfrm>
            <a:custGeom>
              <a:avLst/>
              <a:gdLst>
                <a:gd name="T0" fmla="*/ 7 w 161"/>
                <a:gd name="T1" fmla="*/ 15 h 24"/>
                <a:gd name="T2" fmla="*/ 0 w 161"/>
                <a:gd name="T3" fmla="*/ 15 h 24"/>
                <a:gd name="T4" fmla="*/ 9 w 161"/>
                <a:gd name="T5" fmla="*/ 24 h 24"/>
                <a:gd name="T6" fmla="*/ 14 w 161"/>
                <a:gd name="T7" fmla="*/ 22 h 24"/>
                <a:gd name="T8" fmla="*/ 7 w 161"/>
                <a:gd name="T9" fmla="*/ 15 h 24"/>
                <a:gd name="T10" fmla="*/ 161 w 161"/>
                <a:gd name="T11" fmla="*/ 0 h 24"/>
                <a:gd name="T12" fmla="*/ 161 w 161"/>
                <a:gd name="T13" fmla="*/ 0 h 24"/>
                <a:gd name="T14" fmla="*/ 161 w 161"/>
                <a:gd name="T15" fmla="*/ 0 h 24"/>
                <a:gd name="T16" fmla="*/ 161 w 161"/>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1" h="24">
                  <a:moveTo>
                    <a:pt x="7" y="15"/>
                  </a:moveTo>
                  <a:lnTo>
                    <a:pt x="0" y="15"/>
                  </a:lnTo>
                  <a:lnTo>
                    <a:pt x="9" y="24"/>
                  </a:lnTo>
                  <a:lnTo>
                    <a:pt x="14" y="22"/>
                  </a:lnTo>
                  <a:lnTo>
                    <a:pt x="7" y="15"/>
                  </a:lnTo>
                  <a:close/>
                  <a:moveTo>
                    <a:pt x="161" y="0"/>
                  </a:moveTo>
                  <a:lnTo>
                    <a:pt x="161"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8" name="Freeform 66"/>
            <p:cNvSpPr>
              <a:spLocks noEditPoints="1"/>
            </p:cNvSpPr>
            <p:nvPr/>
          </p:nvSpPr>
          <p:spPr bwMode="auto">
            <a:xfrm>
              <a:off x="4103" y="3361"/>
              <a:ext cx="161" cy="24"/>
            </a:xfrm>
            <a:custGeom>
              <a:avLst/>
              <a:gdLst>
                <a:gd name="T0" fmla="*/ 7 w 161"/>
                <a:gd name="T1" fmla="*/ 15 h 24"/>
                <a:gd name="T2" fmla="*/ 0 w 161"/>
                <a:gd name="T3" fmla="*/ 15 h 24"/>
                <a:gd name="T4" fmla="*/ 9 w 161"/>
                <a:gd name="T5" fmla="*/ 24 h 24"/>
                <a:gd name="T6" fmla="*/ 14 w 161"/>
                <a:gd name="T7" fmla="*/ 22 h 24"/>
                <a:gd name="T8" fmla="*/ 7 w 161"/>
                <a:gd name="T9" fmla="*/ 15 h 24"/>
                <a:gd name="T10" fmla="*/ 161 w 161"/>
                <a:gd name="T11" fmla="*/ 0 h 24"/>
                <a:gd name="T12" fmla="*/ 161 w 161"/>
                <a:gd name="T13" fmla="*/ 0 h 24"/>
                <a:gd name="T14" fmla="*/ 161 w 161"/>
                <a:gd name="T15" fmla="*/ 0 h 24"/>
                <a:gd name="T16" fmla="*/ 161 w 161"/>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1" h="24">
                  <a:moveTo>
                    <a:pt x="7" y="15"/>
                  </a:moveTo>
                  <a:lnTo>
                    <a:pt x="0" y="15"/>
                  </a:lnTo>
                  <a:lnTo>
                    <a:pt x="9" y="24"/>
                  </a:lnTo>
                  <a:lnTo>
                    <a:pt x="14" y="22"/>
                  </a:lnTo>
                  <a:lnTo>
                    <a:pt x="7" y="15"/>
                  </a:lnTo>
                  <a:moveTo>
                    <a:pt x="161" y="0"/>
                  </a:moveTo>
                  <a:lnTo>
                    <a:pt x="16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9" name="Freeform 67"/>
            <p:cNvSpPr>
              <a:spLocks/>
            </p:cNvSpPr>
            <p:nvPr/>
          </p:nvSpPr>
          <p:spPr bwMode="auto">
            <a:xfrm>
              <a:off x="4110" y="3361"/>
              <a:ext cx="160" cy="22"/>
            </a:xfrm>
            <a:custGeom>
              <a:avLst/>
              <a:gdLst>
                <a:gd name="T0" fmla="*/ 154 w 160"/>
                <a:gd name="T1" fmla="*/ 0 h 22"/>
                <a:gd name="T2" fmla="*/ 0 w 160"/>
                <a:gd name="T3" fmla="*/ 15 h 22"/>
                <a:gd name="T4" fmla="*/ 7 w 160"/>
                <a:gd name="T5" fmla="*/ 22 h 22"/>
                <a:gd name="T6" fmla="*/ 160 w 160"/>
                <a:gd name="T7" fmla="*/ 6 h 22"/>
                <a:gd name="T8" fmla="*/ 154 w 160"/>
                <a:gd name="T9" fmla="*/ 0 h 22"/>
                <a:gd name="T10" fmla="*/ 154 w 160"/>
                <a:gd name="T11" fmla="*/ 0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2">
                  <a:moveTo>
                    <a:pt x="154" y="0"/>
                  </a:moveTo>
                  <a:lnTo>
                    <a:pt x="0" y="15"/>
                  </a:lnTo>
                  <a:lnTo>
                    <a:pt x="7" y="22"/>
                  </a:lnTo>
                  <a:lnTo>
                    <a:pt x="160" y="6"/>
                  </a:lnTo>
                  <a:lnTo>
                    <a:pt x="154"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0" name="Freeform 68"/>
            <p:cNvSpPr>
              <a:spLocks/>
            </p:cNvSpPr>
            <p:nvPr/>
          </p:nvSpPr>
          <p:spPr bwMode="auto">
            <a:xfrm>
              <a:off x="4110" y="3361"/>
              <a:ext cx="160" cy="22"/>
            </a:xfrm>
            <a:custGeom>
              <a:avLst/>
              <a:gdLst>
                <a:gd name="T0" fmla="*/ 154 w 160"/>
                <a:gd name="T1" fmla="*/ 0 h 22"/>
                <a:gd name="T2" fmla="*/ 0 w 160"/>
                <a:gd name="T3" fmla="*/ 15 h 22"/>
                <a:gd name="T4" fmla="*/ 7 w 160"/>
                <a:gd name="T5" fmla="*/ 22 h 22"/>
                <a:gd name="T6" fmla="*/ 160 w 160"/>
                <a:gd name="T7" fmla="*/ 6 h 22"/>
                <a:gd name="T8" fmla="*/ 154 w 160"/>
                <a:gd name="T9" fmla="*/ 0 h 22"/>
                <a:gd name="T10" fmla="*/ 154 w 160"/>
                <a:gd name="T11" fmla="*/ 0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2">
                  <a:moveTo>
                    <a:pt x="154" y="0"/>
                  </a:moveTo>
                  <a:lnTo>
                    <a:pt x="0" y="15"/>
                  </a:lnTo>
                  <a:lnTo>
                    <a:pt x="7" y="22"/>
                  </a:lnTo>
                  <a:lnTo>
                    <a:pt x="160" y="6"/>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1" name="Freeform 69"/>
            <p:cNvSpPr>
              <a:spLocks/>
            </p:cNvSpPr>
            <p:nvPr/>
          </p:nvSpPr>
          <p:spPr bwMode="auto">
            <a:xfrm>
              <a:off x="3276" y="2587"/>
              <a:ext cx="930" cy="928"/>
            </a:xfrm>
            <a:custGeom>
              <a:avLst/>
              <a:gdLst>
                <a:gd name="T0" fmla="*/ 81 w 507"/>
                <a:gd name="T1" fmla="*/ 33 h 506"/>
                <a:gd name="T2" fmla="*/ 81 w 507"/>
                <a:gd name="T3" fmla="*/ 33 h 506"/>
                <a:gd name="T4" fmla="*/ 0 w 507"/>
                <a:gd name="T5" fmla="*/ 0 h 506"/>
                <a:gd name="T6" fmla="*/ 35 w 507"/>
                <a:gd name="T7" fmla="*/ 81 h 506"/>
                <a:gd name="T8" fmla="*/ 35 w 507"/>
                <a:gd name="T9" fmla="*/ 81 h 506"/>
                <a:gd name="T10" fmla="*/ 886 w 507"/>
                <a:gd name="T11" fmla="*/ 928 h 506"/>
                <a:gd name="T12" fmla="*/ 930 w 507"/>
                <a:gd name="T13" fmla="*/ 884 h 506"/>
                <a:gd name="T14" fmla="*/ 81 w 507"/>
                <a:gd name="T15" fmla="*/ 33 h 5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07" h="506">
                  <a:moveTo>
                    <a:pt x="44" y="18"/>
                  </a:moveTo>
                  <a:cubicBezTo>
                    <a:pt x="44" y="18"/>
                    <a:pt x="44" y="18"/>
                    <a:pt x="44" y="18"/>
                  </a:cubicBezTo>
                  <a:cubicBezTo>
                    <a:pt x="40" y="14"/>
                    <a:pt x="0" y="0"/>
                    <a:pt x="0" y="0"/>
                  </a:cubicBezTo>
                  <a:cubicBezTo>
                    <a:pt x="0" y="0"/>
                    <a:pt x="16" y="40"/>
                    <a:pt x="19" y="44"/>
                  </a:cubicBezTo>
                  <a:cubicBezTo>
                    <a:pt x="19" y="44"/>
                    <a:pt x="19" y="44"/>
                    <a:pt x="19" y="44"/>
                  </a:cubicBezTo>
                  <a:cubicBezTo>
                    <a:pt x="483" y="506"/>
                    <a:pt x="483" y="506"/>
                    <a:pt x="483" y="506"/>
                  </a:cubicBezTo>
                  <a:cubicBezTo>
                    <a:pt x="507" y="482"/>
                    <a:pt x="507" y="482"/>
                    <a:pt x="507" y="482"/>
                  </a:cubicBezTo>
                  <a:lnTo>
                    <a:pt x="44" y="18"/>
                  </a:lnTo>
                  <a:close/>
                </a:path>
              </a:pathLst>
            </a:custGeom>
            <a:solidFill>
              <a:srgbClr val="5D48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 name="Oval 70"/>
            <p:cNvSpPr>
              <a:spLocks noChangeArrowheads="1"/>
            </p:cNvSpPr>
            <p:nvPr/>
          </p:nvSpPr>
          <p:spPr bwMode="auto">
            <a:xfrm>
              <a:off x="1612" y="126"/>
              <a:ext cx="2311" cy="2309"/>
            </a:xfrm>
            <a:prstGeom prst="ellipse">
              <a:avLst/>
            </a:pr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103" name="Oval 71"/>
            <p:cNvSpPr>
              <a:spLocks noChangeArrowheads="1"/>
            </p:cNvSpPr>
            <p:nvPr/>
          </p:nvSpPr>
          <p:spPr bwMode="auto">
            <a:xfrm>
              <a:off x="1848" y="363"/>
              <a:ext cx="1838" cy="183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tr-TR" dirty="0"/>
            </a:p>
          </p:txBody>
        </p:sp>
        <p:sp>
          <p:nvSpPr>
            <p:cNvPr id="104" name="Freeform 72"/>
            <p:cNvSpPr>
              <a:spLocks noEditPoints="1"/>
            </p:cNvSpPr>
            <p:nvPr/>
          </p:nvSpPr>
          <p:spPr bwMode="auto">
            <a:xfrm>
              <a:off x="1806" y="319"/>
              <a:ext cx="1923" cy="1924"/>
            </a:xfrm>
            <a:custGeom>
              <a:avLst/>
              <a:gdLst>
                <a:gd name="T0" fmla="*/ 524 w 1048"/>
                <a:gd name="T1" fmla="*/ 0 h 1049"/>
                <a:gd name="T2" fmla="*/ 0 w 1048"/>
                <a:gd name="T3" fmla="*/ 525 h 1049"/>
                <a:gd name="T4" fmla="*/ 506 w 1048"/>
                <a:gd name="T5" fmla="*/ 1049 h 1049"/>
                <a:gd name="T6" fmla="*/ 524 w 1048"/>
                <a:gd name="T7" fmla="*/ 1049 h 1049"/>
                <a:gd name="T8" fmla="*/ 547 w 1048"/>
                <a:gd name="T9" fmla="*/ 1048 h 1049"/>
                <a:gd name="T10" fmla="*/ 1048 w 1048"/>
                <a:gd name="T11" fmla="*/ 525 h 1049"/>
                <a:gd name="T12" fmla="*/ 524 w 1048"/>
                <a:gd name="T13" fmla="*/ 0 h 1049"/>
                <a:gd name="T14" fmla="*/ 547 w 1048"/>
                <a:gd name="T15" fmla="*/ 1001 h 1049"/>
                <a:gd name="T16" fmla="*/ 524 w 1048"/>
                <a:gd name="T17" fmla="*/ 1002 h 1049"/>
                <a:gd name="T18" fmla="*/ 506 w 1048"/>
                <a:gd name="T19" fmla="*/ 1002 h 1049"/>
                <a:gd name="T20" fmla="*/ 47 w 1048"/>
                <a:gd name="T21" fmla="*/ 525 h 1049"/>
                <a:gd name="T22" fmla="*/ 524 w 1048"/>
                <a:gd name="T23" fmla="*/ 47 h 1049"/>
                <a:gd name="T24" fmla="*/ 1002 w 1048"/>
                <a:gd name="T25" fmla="*/ 525 h 1049"/>
                <a:gd name="T26" fmla="*/ 547 w 1048"/>
                <a:gd name="T27" fmla="*/ 100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8" h="1049">
                  <a:moveTo>
                    <a:pt x="524" y="0"/>
                  </a:moveTo>
                  <a:cubicBezTo>
                    <a:pt x="235" y="0"/>
                    <a:pt x="0" y="235"/>
                    <a:pt x="0" y="525"/>
                  </a:cubicBezTo>
                  <a:cubicBezTo>
                    <a:pt x="0" y="808"/>
                    <a:pt x="225" y="1039"/>
                    <a:pt x="506" y="1049"/>
                  </a:cubicBezTo>
                  <a:cubicBezTo>
                    <a:pt x="512" y="1049"/>
                    <a:pt x="518" y="1049"/>
                    <a:pt x="524" y="1049"/>
                  </a:cubicBezTo>
                  <a:cubicBezTo>
                    <a:pt x="532" y="1049"/>
                    <a:pt x="539" y="1049"/>
                    <a:pt x="547" y="1048"/>
                  </a:cubicBezTo>
                  <a:cubicBezTo>
                    <a:pt x="826" y="1036"/>
                    <a:pt x="1048" y="806"/>
                    <a:pt x="1048" y="525"/>
                  </a:cubicBezTo>
                  <a:cubicBezTo>
                    <a:pt x="1048" y="235"/>
                    <a:pt x="813" y="0"/>
                    <a:pt x="524" y="0"/>
                  </a:cubicBezTo>
                  <a:moveTo>
                    <a:pt x="547" y="1001"/>
                  </a:moveTo>
                  <a:cubicBezTo>
                    <a:pt x="539" y="1002"/>
                    <a:pt x="532" y="1002"/>
                    <a:pt x="524" y="1002"/>
                  </a:cubicBezTo>
                  <a:cubicBezTo>
                    <a:pt x="518" y="1002"/>
                    <a:pt x="512" y="1002"/>
                    <a:pt x="506" y="1002"/>
                  </a:cubicBezTo>
                  <a:cubicBezTo>
                    <a:pt x="251" y="992"/>
                    <a:pt x="47" y="782"/>
                    <a:pt x="47" y="525"/>
                  </a:cubicBezTo>
                  <a:cubicBezTo>
                    <a:pt x="47" y="261"/>
                    <a:pt x="261" y="47"/>
                    <a:pt x="524" y="47"/>
                  </a:cubicBezTo>
                  <a:cubicBezTo>
                    <a:pt x="788" y="47"/>
                    <a:pt x="1002" y="261"/>
                    <a:pt x="1002" y="525"/>
                  </a:cubicBezTo>
                  <a:cubicBezTo>
                    <a:pt x="1002" y="780"/>
                    <a:pt x="800" y="989"/>
                    <a:pt x="547" y="1001"/>
                  </a:cubicBez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105" name="Freeform 73"/>
            <p:cNvSpPr>
              <a:spLocks noEditPoints="1"/>
            </p:cNvSpPr>
            <p:nvPr/>
          </p:nvSpPr>
          <p:spPr bwMode="auto">
            <a:xfrm>
              <a:off x="2023" y="539"/>
              <a:ext cx="1489" cy="1484"/>
            </a:xfrm>
            <a:custGeom>
              <a:avLst/>
              <a:gdLst>
                <a:gd name="T0" fmla="*/ 745 w 812"/>
                <a:gd name="T1" fmla="*/ 0 h 809"/>
                <a:gd name="T2" fmla="*/ 0 w 812"/>
                <a:gd name="T3" fmla="*/ 743 h 809"/>
                <a:gd name="T4" fmla="*/ 745 w 812"/>
                <a:gd name="T5" fmla="*/ 1484 h 809"/>
                <a:gd name="T6" fmla="*/ 1489 w 812"/>
                <a:gd name="T7" fmla="*/ 743 h 809"/>
                <a:gd name="T8" fmla="*/ 745 w 812"/>
                <a:gd name="T9" fmla="*/ 0 h 809"/>
                <a:gd name="T10" fmla="*/ 745 w 812"/>
                <a:gd name="T11" fmla="*/ 1398 h 809"/>
                <a:gd name="T12" fmla="*/ 86 w 812"/>
                <a:gd name="T13" fmla="*/ 743 h 809"/>
                <a:gd name="T14" fmla="*/ 745 w 812"/>
                <a:gd name="T15" fmla="*/ 86 h 809"/>
                <a:gd name="T16" fmla="*/ 1405 w 812"/>
                <a:gd name="T17" fmla="*/ 743 h 809"/>
                <a:gd name="T18" fmla="*/ 745 w 812"/>
                <a:gd name="T19" fmla="*/ 1398 h 8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2" h="809">
                  <a:moveTo>
                    <a:pt x="406" y="0"/>
                  </a:moveTo>
                  <a:cubicBezTo>
                    <a:pt x="182" y="0"/>
                    <a:pt x="0" y="182"/>
                    <a:pt x="0" y="405"/>
                  </a:cubicBezTo>
                  <a:cubicBezTo>
                    <a:pt x="0" y="627"/>
                    <a:pt x="182" y="809"/>
                    <a:pt x="406" y="809"/>
                  </a:cubicBezTo>
                  <a:cubicBezTo>
                    <a:pt x="630" y="809"/>
                    <a:pt x="812" y="627"/>
                    <a:pt x="812" y="405"/>
                  </a:cubicBezTo>
                  <a:cubicBezTo>
                    <a:pt x="812" y="182"/>
                    <a:pt x="630" y="0"/>
                    <a:pt x="406" y="0"/>
                  </a:cubicBezTo>
                  <a:moveTo>
                    <a:pt x="406" y="762"/>
                  </a:moveTo>
                  <a:cubicBezTo>
                    <a:pt x="208" y="762"/>
                    <a:pt x="47" y="602"/>
                    <a:pt x="47" y="405"/>
                  </a:cubicBezTo>
                  <a:cubicBezTo>
                    <a:pt x="47" y="207"/>
                    <a:pt x="208" y="47"/>
                    <a:pt x="406" y="47"/>
                  </a:cubicBezTo>
                  <a:cubicBezTo>
                    <a:pt x="604" y="47"/>
                    <a:pt x="766" y="207"/>
                    <a:pt x="766" y="405"/>
                  </a:cubicBezTo>
                  <a:cubicBezTo>
                    <a:pt x="766" y="602"/>
                    <a:pt x="604" y="762"/>
                    <a:pt x="406" y="762"/>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6" name="Freeform 74"/>
            <p:cNvSpPr>
              <a:spLocks noEditPoints="1"/>
            </p:cNvSpPr>
            <p:nvPr/>
          </p:nvSpPr>
          <p:spPr bwMode="auto">
            <a:xfrm>
              <a:off x="2239" y="761"/>
              <a:ext cx="1057" cy="1040"/>
            </a:xfrm>
            <a:custGeom>
              <a:avLst/>
              <a:gdLst>
                <a:gd name="T0" fmla="*/ 529 w 576"/>
                <a:gd name="T1" fmla="*/ 0 h 567"/>
                <a:gd name="T2" fmla="*/ 0 w 576"/>
                <a:gd name="T3" fmla="*/ 521 h 567"/>
                <a:gd name="T4" fmla="*/ 529 w 576"/>
                <a:gd name="T5" fmla="*/ 1040 h 567"/>
                <a:gd name="T6" fmla="*/ 1057 w 576"/>
                <a:gd name="T7" fmla="*/ 521 h 567"/>
                <a:gd name="T8" fmla="*/ 529 w 576"/>
                <a:gd name="T9" fmla="*/ 0 h 567"/>
                <a:gd name="T10" fmla="*/ 529 w 576"/>
                <a:gd name="T11" fmla="*/ 956 h 567"/>
                <a:gd name="T12" fmla="*/ 86 w 576"/>
                <a:gd name="T13" fmla="*/ 521 h 567"/>
                <a:gd name="T14" fmla="*/ 529 w 576"/>
                <a:gd name="T15" fmla="*/ 84 h 567"/>
                <a:gd name="T16" fmla="*/ 971 w 576"/>
                <a:gd name="T17" fmla="*/ 521 h 567"/>
                <a:gd name="T18" fmla="*/ 529 w 576"/>
                <a:gd name="T19" fmla="*/ 956 h 5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 h="567">
                  <a:moveTo>
                    <a:pt x="288" y="0"/>
                  </a:moveTo>
                  <a:cubicBezTo>
                    <a:pt x="129" y="0"/>
                    <a:pt x="0" y="127"/>
                    <a:pt x="0" y="284"/>
                  </a:cubicBezTo>
                  <a:cubicBezTo>
                    <a:pt x="0" y="440"/>
                    <a:pt x="129" y="567"/>
                    <a:pt x="288" y="567"/>
                  </a:cubicBezTo>
                  <a:cubicBezTo>
                    <a:pt x="447" y="567"/>
                    <a:pt x="576" y="440"/>
                    <a:pt x="576" y="284"/>
                  </a:cubicBezTo>
                  <a:cubicBezTo>
                    <a:pt x="576" y="127"/>
                    <a:pt x="447" y="0"/>
                    <a:pt x="288" y="0"/>
                  </a:cubicBezTo>
                  <a:moveTo>
                    <a:pt x="288" y="521"/>
                  </a:moveTo>
                  <a:cubicBezTo>
                    <a:pt x="155" y="521"/>
                    <a:pt x="47" y="414"/>
                    <a:pt x="47" y="284"/>
                  </a:cubicBezTo>
                  <a:cubicBezTo>
                    <a:pt x="47" y="153"/>
                    <a:pt x="155" y="46"/>
                    <a:pt x="288" y="46"/>
                  </a:cubicBezTo>
                  <a:cubicBezTo>
                    <a:pt x="421" y="46"/>
                    <a:pt x="529" y="153"/>
                    <a:pt x="529" y="284"/>
                  </a:cubicBezTo>
                  <a:cubicBezTo>
                    <a:pt x="529" y="414"/>
                    <a:pt x="421" y="521"/>
                    <a:pt x="288" y="521"/>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7" name="Freeform 75"/>
            <p:cNvSpPr>
              <a:spLocks noEditPoints="1"/>
            </p:cNvSpPr>
            <p:nvPr/>
          </p:nvSpPr>
          <p:spPr bwMode="auto">
            <a:xfrm>
              <a:off x="2456" y="981"/>
              <a:ext cx="623" cy="600"/>
            </a:xfrm>
            <a:custGeom>
              <a:avLst/>
              <a:gdLst>
                <a:gd name="T0" fmla="*/ 312 w 340"/>
                <a:gd name="T1" fmla="*/ 0 h 327"/>
                <a:gd name="T2" fmla="*/ 0 w 340"/>
                <a:gd name="T3" fmla="*/ 301 h 327"/>
                <a:gd name="T4" fmla="*/ 312 w 340"/>
                <a:gd name="T5" fmla="*/ 600 h 327"/>
                <a:gd name="T6" fmla="*/ 623 w 340"/>
                <a:gd name="T7" fmla="*/ 301 h 327"/>
                <a:gd name="T8" fmla="*/ 312 w 340"/>
                <a:gd name="T9" fmla="*/ 0 h 327"/>
                <a:gd name="T10" fmla="*/ 312 w 340"/>
                <a:gd name="T11" fmla="*/ 516 h 327"/>
                <a:gd name="T12" fmla="*/ 86 w 340"/>
                <a:gd name="T13" fmla="*/ 301 h 327"/>
                <a:gd name="T14" fmla="*/ 312 w 340"/>
                <a:gd name="T15" fmla="*/ 86 h 327"/>
                <a:gd name="T16" fmla="*/ 537 w 340"/>
                <a:gd name="T17" fmla="*/ 301 h 327"/>
                <a:gd name="T18" fmla="*/ 312 w 340"/>
                <a:gd name="T19" fmla="*/ 516 h 3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0" h="327">
                  <a:moveTo>
                    <a:pt x="170" y="0"/>
                  </a:moveTo>
                  <a:cubicBezTo>
                    <a:pt x="76" y="0"/>
                    <a:pt x="0" y="73"/>
                    <a:pt x="0" y="164"/>
                  </a:cubicBezTo>
                  <a:cubicBezTo>
                    <a:pt x="0" y="254"/>
                    <a:pt x="76" y="327"/>
                    <a:pt x="170" y="327"/>
                  </a:cubicBezTo>
                  <a:cubicBezTo>
                    <a:pt x="264" y="327"/>
                    <a:pt x="340" y="254"/>
                    <a:pt x="340" y="164"/>
                  </a:cubicBezTo>
                  <a:cubicBezTo>
                    <a:pt x="340" y="73"/>
                    <a:pt x="264" y="0"/>
                    <a:pt x="170" y="0"/>
                  </a:cubicBezTo>
                  <a:moveTo>
                    <a:pt x="170" y="281"/>
                  </a:moveTo>
                  <a:cubicBezTo>
                    <a:pt x="102" y="281"/>
                    <a:pt x="47" y="228"/>
                    <a:pt x="47" y="164"/>
                  </a:cubicBezTo>
                  <a:cubicBezTo>
                    <a:pt x="47" y="99"/>
                    <a:pt x="102" y="47"/>
                    <a:pt x="170" y="47"/>
                  </a:cubicBezTo>
                  <a:cubicBezTo>
                    <a:pt x="238" y="47"/>
                    <a:pt x="293" y="99"/>
                    <a:pt x="293" y="164"/>
                  </a:cubicBezTo>
                  <a:cubicBezTo>
                    <a:pt x="293" y="228"/>
                    <a:pt x="238" y="281"/>
                    <a:pt x="170" y="281"/>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8" name="Oval 76"/>
            <p:cNvSpPr>
              <a:spLocks noChangeArrowheads="1"/>
            </p:cNvSpPr>
            <p:nvPr/>
          </p:nvSpPr>
          <p:spPr bwMode="auto">
            <a:xfrm>
              <a:off x="2659" y="1168"/>
              <a:ext cx="229" cy="225"/>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109" name="Freeform 77"/>
            <p:cNvSpPr>
              <a:spLocks/>
            </p:cNvSpPr>
            <p:nvPr/>
          </p:nvSpPr>
          <p:spPr bwMode="auto">
            <a:xfrm>
              <a:off x="3450" y="2023"/>
              <a:ext cx="152" cy="284"/>
            </a:xfrm>
            <a:custGeom>
              <a:avLst/>
              <a:gdLst>
                <a:gd name="T0" fmla="*/ 20 w 152"/>
                <a:gd name="T1" fmla="*/ 0 h 284"/>
                <a:gd name="T2" fmla="*/ 0 w 152"/>
                <a:gd name="T3" fmla="*/ 148 h 284"/>
                <a:gd name="T4" fmla="*/ 139 w 152"/>
                <a:gd name="T5" fmla="*/ 284 h 284"/>
                <a:gd name="T6" fmla="*/ 152 w 152"/>
                <a:gd name="T7" fmla="*/ 130 h 284"/>
                <a:gd name="T8" fmla="*/ 20 w 152"/>
                <a:gd name="T9" fmla="*/ 0 h 2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4">
                  <a:moveTo>
                    <a:pt x="20" y="0"/>
                  </a:moveTo>
                  <a:lnTo>
                    <a:pt x="0" y="148"/>
                  </a:lnTo>
                  <a:lnTo>
                    <a:pt x="139" y="284"/>
                  </a:lnTo>
                  <a:lnTo>
                    <a:pt x="152" y="130"/>
                  </a:lnTo>
                  <a:lnTo>
                    <a:pt x="20" y="0"/>
                  </a:lnTo>
                  <a:close/>
                </a:path>
              </a:pathLst>
            </a:custGeom>
            <a:solidFill>
              <a:srgbClr val="F34A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0" name="Freeform 78"/>
            <p:cNvSpPr>
              <a:spLocks/>
            </p:cNvSpPr>
            <p:nvPr/>
          </p:nvSpPr>
          <p:spPr bwMode="auto">
            <a:xfrm>
              <a:off x="3450" y="2023"/>
              <a:ext cx="152" cy="284"/>
            </a:xfrm>
            <a:custGeom>
              <a:avLst/>
              <a:gdLst>
                <a:gd name="T0" fmla="*/ 20 w 152"/>
                <a:gd name="T1" fmla="*/ 0 h 284"/>
                <a:gd name="T2" fmla="*/ 0 w 152"/>
                <a:gd name="T3" fmla="*/ 148 h 284"/>
                <a:gd name="T4" fmla="*/ 139 w 152"/>
                <a:gd name="T5" fmla="*/ 284 h 284"/>
                <a:gd name="T6" fmla="*/ 152 w 152"/>
                <a:gd name="T7" fmla="*/ 130 h 284"/>
                <a:gd name="T8" fmla="*/ 20 w 152"/>
                <a:gd name="T9" fmla="*/ 0 h 2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4">
                  <a:moveTo>
                    <a:pt x="20" y="0"/>
                  </a:moveTo>
                  <a:lnTo>
                    <a:pt x="0" y="148"/>
                  </a:lnTo>
                  <a:lnTo>
                    <a:pt x="139" y="284"/>
                  </a:lnTo>
                  <a:lnTo>
                    <a:pt x="152" y="130"/>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1" name="Freeform 79"/>
            <p:cNvSpPr>
              <a:spLocks/>
            </p:cNvSpPr>
            <p:nvPr/>
          </p:nvSpPr>
          <p:spPr bwMode="auto">
            <a:xfrm>
              <a:off x="3514" y="1956"/>
              <a:ext cx="284" cy="153"/>
            </a:xfrm>
            <a:custGeom>
              <a:avLst/>
              <a:gdLst>
                <a:gd name="T0" fmla="*/ 0 w 284"/>
                <a:gd name="T1" fmla="*/ 23 h 153"/>
                <a:gd name="T2" fmla="*/ 149 w 284"/>
                <a:gd name="T3" fmla="*/ 0 h 153"/>
                <a:gd name="T4" fmla="*/ 284 w 284"/>
                <a:gd name="T5" fmla="*/ 142 h 153"/>
                <a:gd name="T6" fmla="*/ 130 w 284"/>
                <a:gd name="T7" fmla="*/ 153 h 153"/>
                <a:gd name="T8" fmla="*/ 0 w 284"/>
                <a:gd name="T9" fmla="*/ 23 h 1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4" h="153">
                  <a:moveTo>
                    <a:pt x="0" y="23"/>
                  </a:moveTo>
                  <a:lnTo>
                    <a:pt x="149" y="0"/>
                  </a:lnTo>
                  <a:lnTo>
                    <a:pt x="284" y="142"/>
                  </a:lnTo>
                  <a:lnTo>
                    <a:pt x="130" y="153"/>
                  </a:lnTo>
                  <a:lnTo>
                    <a:pt x="0" y="23"/>
                  </a:lnTo>
                  <a:close/>
                </a:path>
              </a:pathLst>
            </a:custGeom>
            <a:solidFill>
              <a:srgbClr val="F34A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 name="Freeform 80"/>
            <p:cNvSpPr>
              <a:spLocks/>
            </p:cNvSpPr>
            <p:nvPr/>
          </p:nvSpPr>
          <p:spPr bwMode="auto">
            <a:xfrm>
              <a:off x="3514" y="1956"/>
              <a:ext cx="284" cy="153"/>
            </a:xfrm>
            <a:custGeom>
              <a:avLst/>
              <a:gdLst>
                <a:gd name="T0" fmla="*/ 0 w 284"/>
                <a:gd name="T1" fmla="*/ 23 h 153"/>
                <a:gd name="T2" fmla="*/ 149 w 284"/>
                <a:gd name="T3" fmla="*/ 0 h 153"/>
                <a:gd name="T4" fmla="*/ 284 w 284"/>
                <a:gd name="T5" fmla="*/ 142 h 153"/>
                <a:gd name="T6" fmla="*/ 130 w 284"/>
                <a:gd name="T7" fmla="*/ 153 h 153"/>
                <a:gd name="T8" fmla="*/ 0 w 284"/>
                <a:gd name="T9" fmla="*/ 23 h 1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4" h="153">
                  <a:moveTo>
                    <a:pt x="0" y="23"/>
                  </a:moveTo>
                  <a:lnTo>
                    <a:pt x="149" y="0"/>
                  </a:lnTo>
                  <a:lnTo>
                    <a:pt x="284" y="142"/>
                  </a:lnTo>
                  <a:lnTo>
                    <a:pt x="130" y="153"/>
                  </a:lnTo>
                  <a:lnTo>
                    <a:pt x="0"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3" name="Freeform 81"/>
            <p:cNvSpPr>
              <a:spLocks/>
            </p:cNvSpPr>
            <p:nvPr/>
          </p:nvSpPr>
          <p:spPr bwMode="auto">
            <a:xfrm>
              <a:off x="3490" y="2061"/>
              <a:ext cx="26" cy="156"/>
            </a:xfrm>
            <a:custGeom>
              <a:avLst/>
              <a:gdLst>
                <a:gd name="T0" fmla="*/ 20 w 26"/>
                <a:gd name="T1" fmla="*/ 0 h 156"/>
                <a:gd name="T2" fmla="*/ 0 w 26"/>
                <a:gd name="T3" fmla="*/ 149 h 156"/>
                <a:gd name="T4" fmla="*/ 7 w 26"/>
                <a:gd name="T5" fmla="*/ 156 h 156"/>
                <a:gd name="T6" fmla="*/ 26 w 26"/>
                <a:gd name="T7" fmla="*/ 7 h 156"/>
                <a:gd name="T8" fmla="*/ 22 w 26"/>
                <a:gd name="T9" fmla="*/ 4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9"/>
                  </a:lnTo>
                  <a:lnTo>
                    <a:pt x="7" y="156"/>
                  </a:lnTo>
                  <a:lnTo>
                    <a:pt x="26" y="7"/>
                  </a:lnTo>
                  <a:lnTo>
                    <a:pt x="22" y="4"/>
                  </a:lnTo>
                  <a:lnTo>
                    <a:pt x="20"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4" name="Freeform 82"/>
            <p:cNvSpPr>
              <a:spLocks/>
            </p:cNvSpPr>
            <p:nvPr/>
          </p:nvSpPr>
          <p:spPr bwMode="auto">
            <a:xfrm>
              <a:off x="3490" y="2061"/>
              <a:ext cx="26" cy="156"/>
            </a:xfrm>
            <a:custGeom>
              <a:avLst/>
              <a:gdLst>
                <a:gd name="T0" fmla="*/ 20 w 26"/>
                <a:gd name="T1" fmla="*/ 0 h 156"/>
                <a:gd name="T2" fmla="*/ 0 w 26"/>
                <a:gd name="T3" fmla="*/ 149 h 156"/>
                <a:gd name="T4" fmla="*/ 7 w 26"/>
                <a:gd name="T5" fmla="*/ 156 h 156"/>
                <a:gd name="T6" fmla="*/ 26 w 26"/>
                <a:gd name="T7" fmla="*/ 7 h 156"/>
                <a:gd name="T8" fmla="*/ 22 w 26"/>
                <a:gd name="T9" fmla="*/ 4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9"/>
                  </a:lnTo>
                  <a:lnTo>
                    <a:pt x="7" y="156"/>
                  </a:lnTo>
                  <a:lnTo>
                    <a:pt x="26" y="7"/>
                  </a:lnTo>
                  <a:lnTo>
                    <a:pt x="22" y="4"/>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5" name="Freeform 83"/>
            <p:cNvSpPr>
              <a:spLocks/>
            </p:cNvSpPr>
            <p:nvPr/>
          </p:nvSpPr>
          <p:spPr bwMode="auto">
            <a:xfrm>
              <a:off x="3534" y="2254"/>
              <a:ext cx="7" cy="7"/>
            </a:xfrm>
            <a:custGeom>
              <a:avLst/>
              <a:gdLst>
                <a:gd name="T0" fmla="*/ 0 w 7"/>
                <a:gd name="T1" fmla="*/ 0 h 7"/>
                <a:gd name="T2" fmla="*/ 0 w 7"/>
                <a:gd name="T3" fmla="*/ 0 h 7"/>
                <a:gd name="T4" fmla="*/ 7 w 7"/>
                <a:gd name="T5" fmla="*/ 7 h 7"/>
                <a:gd name="T6" fmla="*/ 7 w 7"/>
                <a:gd name="T7" fmla="*/ 7 h 7"/>
                <a:gd name="T8" fmla="*/ 0 w 7"/>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7">
                  <a:moveTo>
                    <a:pt x="0" y="0"/>
                  </a:moveTo>
                  <a:lnTo>
                    <a:pt x="0" y="0"/>
                  </a:lnTo>
                  <a:lnTo>
                    <a:pt x="7" y="7"/>
                  </a:lnTo>
                  <a:lnTo>
                    <a:pt x="0"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6" name="Freeform 84"/>
            <p:cNvSpPr>
              <a:spLocks/>
            </p:cNvSpPr>
            <p:nvPr/>
          </p:nvSpPr>
          <p:spPr bwMode="auto">
            <a:xfrm>
              <a:off x="3534" y="2254"/>
              <a:ext cx="7" cy="7"/>
            </a:xfrm>
            <a:custGeom>
              <a:avLst/>
              <a:gdLst>
                <a:gd name="T0" fmla="*/ 0 w 7"/>
                <a:gd name="T1" fmla="*/ 0 h 7"/>
                <a:gd name="T2" fmla="*/ 0 w 7"/>
                <a:gd name="T3" fmla="*/ 0 h 7"/>
                <a:gd name="T4" fmla="*/ 7 w 7"/>
                <a:gd name="T5" fmla="*/ 7 h 7"/>
                <a:gd name="T6" fmla="*/ 7 w 7"/>
                <a:gd name="T7" fmla="*/ 7 h 7"/>
                <a:gd name="T8" fmla="*/ 0 w 7"/>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7">
                  <a:moveTo>
                    <a:pt x="0" y="0"/>
                  </a:moveTo>
                  <a:lnTo>
                    <a:pt x="0" y="0"/>
                  </a:lnTo>
                  <a:lnTo>
                    <a:pt x="7" y="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7" name="Freeform 85"/>
            <p:cNvSpPr>
              <a:spLocks/>
            </p:cNvSpPr>
            <p:nvPr/>
          </p:nvSpPr>
          <p:spPr bwMode="auto">
            <a:xfrm>
              <a:off x="3534" y="2107"/>
              <a:ext cx="26" cy="154"/>
            </a:xfrm>
            <a:custGeom>
              <a:avLst/>
              <a:gdLst>
                <a:gd name="T0" fmla="*/ 20 w 26"/>
                <a:gd name="T1" fmla="*/ 0 h 154"/>
                <a:gd name="T2" fmla="*/ 0 w 26"/>
                <a:gd name="T3" fmla="*/ 147 h 154"/>
                <a:gd name="T4" fmla="*/ 7 w 26"/>
                <a:gd name="T5" fmla="*/ 154 h 154"/>
                <a:gd name="T6" fmla="*/ 26 w 26"/>
                <a:gd name="T7" fmla="*/ 5 h 154"/>
                <a:gd name="T8" fmla="*/ 24 w 26"/>
                <a:gd name="T9" fmla="*/ 2 h 154"/>
                <a:gd name="T10" fmla="*/ 20 w 26"/>
                <a:gd name="T11" fmla="*/ 0 h 15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4">
                  <a:moveTo>
                    <a:pt x="20" y="0"/>
                  </a:moveTo>
                  <a:lnTo>
                    <a:pt x="0" y="147"/>
                  </a:lnTo>
                  <a:lnTo>
                    <a:pt x="7" y="154"/>
                  </a:lnTo>
                  <a:lnTo>
                    <a:pt x="26" y="5"/>
                  </a:lnTo>
                  <a:lnTo>
                    <a:pt x="24" y="2"/>
                  </a:lnTo>
                  <a:lnTo>
                    <a:pt x="20"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8" name="Freeform 86"/>
            <p:cNvSpPr>
              <a:spLocks/>
            </p:cNvSpPr>
            <p:nvPr/>
          </p:nvSpPr>
          <p:spPr bwMode="auto">
            <a:xfrm>
              <a:off x="3534" y="2107"/>
              <a:ext cx="26" cy="154"/>
            </a:xfrm>
            <a:custGeom>
              <a:avLst/>
              <a:gdLst>
                <a:gd name="T0" fmla="*/ 20 w 26"/>
                <a:gd name="T1" fmla="*/ 0 h 154"/>
                <a:gd name="T2" fmla="*/ 0 w 26"/>
                <a:gd name="T3" fmla="*/ 147 h 154"/>
                <a:gd name="T4" fmla="*/ 7 w 26"/>
                <a:gd name="T5" fmla="*/ 154 h 154"/>
                <a:gd name="T6" fmla="*/ 26 w 26"/>
                <a:gd name="T7" fmla="*/ 5 h 154"/>
                <a:gd name="T8" fmla="*/ 24 w 26"/>
                <a:gd name="T9" fmla="*/ 2 h 154"/>
                <a:gd name="T10" fmla="*/ 20 w 26"/>
                <a:gd name="T11" fmla="*/ 0 h 15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4">
                  <a:moveTo>
                    <a:pt x="20" y="0"/>
                  </a:moveTo>
                  <a:lnTo>
                    <a:pt x="0" y="147"/>
                  </a:lnTo>
                  <a:lnTo>
                    <a:pt x="7" y="154"/>
                  </a:lnTo>
                  <a:lnTo>
                    <a:pt x="26" y="5"/>
                  </a:lnTo>
                  <a:lnTo>
                    <a:pt x="24" y="2"/>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9" name="Freeform 87"/>
            <p:cNvSpPr>
              <a:spLocks/>
            </p:cNvSpPr>
            <p:nvPr/>
          </p:nvSpPr>
          <p:spPr bwMode="auto">
            <a:xfrm>
              <a:off x="3752" y="2048"/>
              <a:ext cx="13" cy="8"/>
            </a:xfrm>
            <a:custGeom>
              <a:avLst/>
              <a:gdLst>
                <a:gd name="T0" fmla="*/ 4 w 13"/>
                <a:gd name="T1" fmla="*/ 0 h 8"/>
                <a:gd name="T2" fmla="*/ 0 w 13"/>
                <a:gd name="T3" fmla="*/ 0 h 8"/>
                <a:gd name="T4" fmla="*/ 6 w 13"/>
                <a:gd name="T5" fmla="*/ 8 h 8"/>
                <a:gd name="T6" fmla="*/ 13 w 13"/>
                <a:gd name="T7" fmla="*/ 6 h 8"/>
                <a:gd name="T8" fmla="*/ 4 w 13"/>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8">
                  <a:moveTo>
                    <a:pt x="4" y="0"/>
                  </a:moveTo>
                  <a:lnTo>
                    <a:pt x="0" y="0"/>
                  </a:lnTo>
                  <a:lnTo>
                    <a:pt x="6" y="8"/>
                  </a:lnTo>
                  <a:lnTo>
                    <a:pt x="13" y="6"/>
                  </a:lnTo>
                  <a:lnTo>
                    <a:pt x="4"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0" name="Freeform 88"/>
            <p:cNvSpPr>
              <a:spLocks/>
            </p:cNvSpPr>
            <p:nvPr/>
          </p:nvSpPr>
          <p:spPr bwMode="auto">
            <a:xfrm>
              <a:off x="3752" y="2048"/>
              <a:ext cx="13" cy="8"/>
            </a:xfrm>
            <a:custGeom>
              <a:avLst/>
              <a:gdLst>
                <a:gd name="T0" fmla="*/ 4 w 13"/>
                <a:gd name="T1" fmla="*/ 0 h 8"/>
                <a:gd name="T2" fmla="*/ 0 w 13"/>
                <a:gd name="T3" fmla="*/ 0 h 8"/>
                <a:gd name="T4" fmla="*/ 6 w 13"/>
                <a:gd name="T5" fmla="*/ 8 h 8"/>
                <a:gd name="T6" fmla="*/ 13 w 13"/>
                <a:gd name="T7" fmla="*/ 6 h 8"/>
                <a:gd name="T8" fmla="*/ 4 w 13"/>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8">
                  <a:moveTo>
                    <a:pt x="4" y="0"/>
                  </a:moveTo>
                  <a:lnTo>
                    <a:pt x="0" y="0"/>
                  </a:lnTo>
                  <a:lnTo>
                    <a:pt x="6" y="8"/>
                  </a:lnTo>
                  <a:lnTo>
                    <a:pt x="13" y="6"/>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1" name="Freeform 89"/>
            <p:cNvSpPr>
              <a:spLocks/>
            </p:cNvSpPr>
            <p:nvPr/>
          </p:nvSpPr>
          <p:spPr bwMode="auto">
            <a:xfrm>
              <a:off x="3600" y="2065"/>
              <a:ext cx="8" cy="7"/>
            </a:xfrm>
            <a:custGeom>
              <a:avLst/>
              <a:gdLst>
                <a:gd name="T0" fmla="*/ 0 w 8"/>
                <a:gd name="T1" fmla="*/ 0 h 7"/>
                <a:gd name="T2" fmla="*/ 0 w 8"/>
                <a:gd name="T3" fmla="*/ 0 h 7"/>
                <a:gd name="T4" fmla="*/ 8 w 8"/>
                <a:gd name="T5" fmla="*/ 7 h 7"/>
                <a:gd name="T6" fmla="*/ 8 w 8"/>
                <a:gd name="T7" fmla="*/ 7 h 7"/>
                <a:gd name="T8" fmla="*/ 0 w 8"/>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7">
                  <a:moveTo>
                    <a:pt x="0" y="0"/>
                  </a:moveTo>
                  <a:lnTo>
                    <a:pt x="0" y="0"/>
                  </a:lnTo>
                  <a:lnTo>
                    <a:pt x="8" y="7"/>
                  </a:lnTo>
                  <a:lnTo>
                    <a:pt x="0" y="0"/>
                  </a:lnTo>
                  <a:close/>
                </a:path>
              </a:pathLst>
            </a:custGeom>
            <a:solidFill>
              <a:srgbClr val="0049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2" name="Freeform 90"/>
            <p:cNvSpPr>
              <a:spLocks/>
            </p:cNvSpPr>
            <p:nvPr/>
          </p:nvSpPr>
          <p:spPr bwMode="auto">
            <a:xfrm>
              <a:off x="3600" y="2065"/>
              <a:ext cx="8" cy="7"/>
            </a:xfrm>
            <a:custGeom>
              <a:avLst/>
              <a:gdLst>
                <a:gd name="T0" fmla="*/ 0 w 8"/>
                <a:gd name="T1" fmla="*/ 0 h 7"/>
                <a:gd name="T2" fmla="*/ 0 w 8"/>
                <a:gd name="T3" fmla="*/ 0 h 7"/>
                <a:gd name="T4" fmla="*/ 8 w 8"/>
                <a:gd name="T5" fmla="*/ 7 h 7"/>
                <a:gd name="T6" fmla="*/ 8 w 8"/>
                <a:gd name="T7" fmla="*/ 7 h 7"/>
                <a:gd name="T8" fmla="*/ 0 w 8"/>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7">
                  <a:moveTo>
                    <a:pt x="0" y="0"/>
                  </a:moveTo>
                  <a:lnTo>
                    <a:pt x="0" y="0"/>
                  </a:lnTo>
                  <a:lnTo>
                    <a:pt x="8" y="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3" name="Freeform 91"/>
            <p:cNvSpPr>
              <a:spLocks/>
            </p:cNvSpPr>
            <p:nvPr/>
          </p:nvSpPr>
          <p:spPr bwMode="auto">
            <a:xfrm>
              <a:off x="3600" y="2048"/>
              <a:ext cx="158" cy="24"/>
            </a:xfrm>
            <a:custGeom>
              <a:avLst/>
              <a:gdLst>
                <a:gd name="T0" fmla="*/ 152 w 158"/>
                <a:gd name="T1" fmla="*/ 0 h 24"/>
                <a:gd name="T2" fmla="*/ 0 w 158"/>
                <a:gd name="T3" fmla="*/ 17 h 24"/>
                <a:gd name="T4" fmla="*/ 8 w 158"/>
                <a:gd name="T5" fmla="*/ 24 h 24"/>
                <a:gd name="T6" fmla="*/ 158 w 158"/>
                <a:gd name="T7" fmla="*/ 8 h 24"/>
                <a:gd name="T8" fmla="*/ 152 w 158"/>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 h="24">
                  <a:moveTo>
                    <a:pt x="152" y="0"/>
                  </a:moveTo>
                  <a:lnTo>
                    <a:pt x="0" y="17"/>
                  </a:lnTo>
                  <a:lnTo>
                    <a:pt x="8" y="24"/>
                  </a:lnTo>
                  <a:lnTo>
                    <a:pt x="158" y="8"/>
                  </a:lnTo>
                  <a:lnTo>
                    <a:pt x="152"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4" name="Freeform 92"/>
            <p:cNvSpPr>
              <a:spLocks/>
            </p:cNvSpPr>
            <p:nvPr/>
          </p:nvSpPr>
          <p:spPr bwMode="auto">
            <a:xfrm>
              <a:off x="3600" y="2048"/>
              <a:ext cx="158" cy="24"/>
            </a:xfrm>
            <a:custGeom>
              <a:avLst/>
              <a:gdLst>
                <a:gd name="T0" fmla="*/ 152 w 158"/>
                <a:gd name="T1" fmla="*/ 0 h 24"/>
                <a:gd name="T2" fmla="*/ 0 w 158"/>
                <a:gd name="T3" fmla="*/ 17 h 24"/>
                <a:gd name="T4" fmla="*/ 8 w 158"/>
                <a:gd name="T5" fmla="*/ 24 h 24"/>
                <a:gd name="T6" fmla="*/ 158 w 158"/>
                <a:gd name="T7" fmla="*/ 8 h 24"/>
                <a:gd name="T8" fmla="*/ 152 w 158"/>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 h="24">
                  <a:moveTo>
                    <a:pt x="152" y="0"/>
                  </a:moveTo>
                  <a:lnTo>
                    <a:pt x="0" y="17"/>
                  </a:lnTo>
                  <a:lnTo>
                    <a:pt x="8" y="24"/>
                  </a:lnTo>
                  <a:lnTo>
                    <a:pt x="158" y="8"/>
                  </a:lnTo>
                  <a:lnTo>
                    <a:pt x="1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5" name="Freeform 93"/>
            <p:cNvSpPr>
              <a:spLocks/>
            </p:cNvSpPr>
            <p:nvPr/>
          </p:nvSpPr>
          <p:spPr bwMode="auto">
            <a:xfrm>
              <a:off x="3703" y="1999"/>
              <a:ext cx="11" cy="5"/>
            </a:xfrm>
            <a:custGeom>
              <a:avLst/>
              <a:gdLst>
                <a:gd name="T0" fmla="*/ 4 w 11"/>
                <a:gd name="T1" fmla="*/ 0 h 5"/>
                <a:gd name="T2" fmla="*/ 0 w 11"/>
                <a:gd name="T3" fmla="*/ 0 h 5"/>
                <a:gd name="T4" fmla="*/ 5 w 11"/>
                <a:gd name="T5" fmla="*/ 5 h 5"/>
                <a:gd name="T6" fmla="*/ 11 w 11"/>
                <a:gd name="T7" fmla="*/ 5 h 5"/>
                <a:gd name="T8" fmla="*/ 4 w 11"/>
                <a:gd name="T9" fmla="*/ 0 h 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5">
                  <a:moveTo>
                    <a:pt x="4" y="0"/>
                  </a:moveTo>
                  <a:lnTo>
                    <a:pt x="0" y="0"/>
                  </a:lnTo>
                  <a:lnTo>
                    <a:pt x="5" y="5"/>
                  </a:lnTo>
                  <a:lnTo>
                    <a:pt x="11" y="5"/>
                  </a:lnTo>
                  <a:lnTo>
                    <a:pt x="4" y="0"/>
                  </a:lnTo>
                  <a:close/>
                </a:path>
              </a:pathLst>
            </a:custGeom>
            <a:solidFill>
              <a:srgbClr val="20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6" name="Freeform 94"/>
            <p:cNvSpPr>
              <a:spLocks/>
            </p:cNvSpPr>
            <p:nvPr/>
          </p:nvSpPr>
          <p:spPr bwMode="auto">
            <a:xfrm>
              <a:off x="3703" y="1999"/>
              <a:ext cx="11" cy="5"/>
            </a:xfrm>
            <a:custGeom>
              <a:avLst/>
              <a:gdLst>
                <a:gd name="T0" fmla="*/ 4 w 11"/>
                <a:gd name="T1" fmla="*/ 0 h 5"/>
                <a:gd name="T2" fmla="*/ 0 w 11"/>
                <a:gd name="T3" fmla="*/ 0 h 5"/>
                <a:gd name="T4" fmla="*/ 5 w 11"/>
                <a:gd name="T5" fmla="*/ 5 h 5"/>
                <a:gd name="T6" fmla="*/ 11 w 11"/>
                <a:gd name="T7" fmla="*/ 5 h 5"/>
                <a:gd name="T8" fmla="*/ 4 w 11"/>
                <a:gd name="T9" fmla="*/ 0 h 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5">
                  <a:moveTo>
                    <a:pt x="4" y="0"/>
                  </a:moveTo>
                  <a:lnTo>
                    <a:pt x="0" y="0"/>
                  </a:lnTo>
                  <a:lnTo>
                    <a:pt x="5" y="5"/>
                  </a:lnTo>
                  <a:lnTo>
                    <a:pt x="11" y="5"/>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7" name="Freeform 95"/>
            <p:cNvSpPr>
              <a:spLocks/>
            </p:cNvSpPr>
            <p:nvPr/>
          </p:nvSpPr>
          <p:spPr bwMode="auto">
            <a:xfrm>
              <a:off x="3549" y="1999"/>
              <a:ext cx="159" cy="22"/>
            </a:xfrm>
            <a:custGeom>
              <a:avLst/>
              <a:gdLst>
                <a:gd name="T0" fmla="*/ 154 w 159"/>
                <a:gd name="T1" fmla="*/ 0 h 22"/>
                <a:gd name="T2" fmla="*/ 0 w 159"/>
                <a:gd name="T3" fmla="*/ 14 h 22"/>
                <a:gd name="T4" fmla="*/ 7 w 159"/>
                <a:gd name="T5" fmla="*/ 22 h 22"/>
                <a:gd name="T6" fmla="*/ 159 w 159"/>
                <a:gd name="T7" fmla="*/ 5 h 22"/>
                <a:gd name="T8" fmla="*/ 154 w 159"/>
                <a:gd name="T9" fmla="*/ 0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 h="22">
                  <a:moveTo>
                    <a:pt x="154" y="0"/>
                  </a:moveTo>
                  <a:lnTo>
                    <a:pt x="0" y="14"/>
                  </a:lnTo>
                  <a:lnTo>
                    <a:pt x="7" y="22"/>
                  </a:lnTo>
                  <a:lnTo>
                    <a:pt x="159" y="5"/>
                  </a:lnTo>
                  <a:lnTo>
                    <a:pt x="154" y="0"/>
                  </a:lnTo>
                  <a:close/>
                </a:path>
              </a:pathLst>
            </a:custGeom>
            <a:solidFill>
              <a:srgbClr val="EA1E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8" name="Freeform 96"/>
            <p:cNvSpPr>
              <a:spLocks/>
            </p:cNvSpPr>
            <p:nvPr/>
          </p:nvSpPr>
          <p:spPr bwMode="auto">
            <a:xfrm>
              <a:off x="3549" y="1999"/>
              <a:ext cx="159" cy="22"/>
            </a:xfrm>
            <a:custGeom>
              <a:avLst/>
              <a:gdLst>
                <a:gd name="T0" fmla="*/ 154 w 159"/>
                <a:gd name="T1" fmla="*/ 0 h 22"/>
                <a:gd name="T2" fmla="*/ 0 w 159"/>
                <a:gd name="T3" fmla="*/ 14 h 22"/>
                <a:gd name="T4" fmla="*/ 7 w 159"/>
                <a:gd name="T5" fmla="*/ 22 h 22"/>
                <a:gd name="T6" fmla="*/ 159 w 159"/>
                <a:gd name="T7" fmla="*/ 5 h 22"/>
                <a:gd name="T8" fmla="*/ 154 w 159"/>
                <a:gd name="T9" fmla="*/ 0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 h="22">
                  <a:moveTo>
                    <a:pt x="154" y="0"/>
                  </a:moveTo>
                  <a:lnTo>
                    <a:pt x="0" y="14"/>
                  </a:lnTo>
                  <a:lnTo>
                    <a:pt x="7" y="22"/>
                  </a:lnTo>
                  <a:lnTo>
                    <a:pt x="159" y="5"/>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9" name="Freeform 97"/>
            <p:cNvSpPr>
              <a:spLocks/>
            </p:cNvSpPr>
            <p:nvPr/>
          </p:nvSpPr>
          <p:spPr bwMode="auto">
            <a:xfrm>
              <a:off x="2740" y="1249"/>
              <a:ext cx="904" cy="904"/>
            </a:xfrm>
            <a:custGeom>
              <a:avLst/>
              <a:gdLst>
                <a:gd name="T0" fmla="*/ 55 w 493"/>
                <a:gd name="T1" fmla="*/ 9 h 493"/>
                <a:gd name="T2" fmla="*/ 55 w 493"/>
                <a:gd name="T3" fmla="*/ 9 h 493"/>
                <a:gd name="T4" fmla="*/ 31 w 493"/>
                <a:gd name="T5" fmla="*/ 0 h 493"/>
                <a:gd name="T6" fmla="*/ 0 w 493"/>
                <a:gd name="T7" fmla="*/ 31 h 493"/>
                <a:gd name="T8" fmla="*/ 11 w 493"/>
                <a:gd name="T9" fmla="*/ 57 h 493"/>
                <a:gd name="T10" fmla="*/ 11 w 493"/>
                <a:gd name="T11" fmla="*/ 57 h 493"/>
                <a:gd name="T12" fmla="*/ 862 w 493"/>
                <a:gd name="T13" fmla="*/ 904 h 493"/>
                <a:gd name="T14" fmla="*/ 904 w 493"/>
                <a:gd name="T15" fmla="*/ 860 h 493"/>
                <a:gd name="T16" fmla="*/ 55 w 493"/>
                <a:gd name="T17" fmla="*/ 9 h 4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93" h="493">
                  <a:moveTo>
                    <a:pt x="30" y="5"/>
                  </a:moveTo>
                  <a:cubicBezTo>
                    <a:pt x="30" y="5"/>
                    <a:pt x="30" y="5"/>
                    <a:pt x="30" y="5"/>
                  </a:cubicBezTo>
                  <a:cubicBezTo>
                    <a:pt x="27" y="2"/>
                    <a:pt x="22" y="0"/>
                    <a:pt x="17" y="0"/>
                  </a:cubicBezTo>
                  <a:cubicBezTo>
                    <a:pt x="8" y="0"/>
                    <a:pt x="0" y="8"/>
                    <a:pt x="0" y="17"/>
                  </a:cubicBezTo>
                  <a:cubicBezTo>
                    <a:pt x="0" y="23"/>
                    <a:pt x="2" y="28"/>
                    <a:pt x="6" y="31"/>
                  </a:cubicBezTo>
                  <a:cubicBezTo>
                    <a:pt x="6" y="31"/>
                    <a:pt x="6" y="31"/>
                    <a:pt x="6" y="31"/>
                  </a:cubicBezTo>
                  <a:cubicBezTo>
                    <a:pt x="470" y="493"/>
                    <a:pt x="470" y="493"/>
                    <a:pt x="470" y="493"/>
                  </a:cubicBezTo>
                  <a:cubicBezTo>
                    <a:pt x="493" y="469"/>
                    <a:pt x="493" y="469"/>
                    <a:pt x="493" y="469"/>
                  </a:cubicBezTo>
                  <a:cubicBezTo>
                    <a:pt x="30" y="5"/>
                    <a:pt x="30" y="5"/>
                    <a:pt x="30" y="5"/>
                  </a:cubicBezTo>
                </a:path>
              </a:pathLst>
            </a:custGeom>
            <a:solidFill>
              <a:srgbClr val="5D48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0" name="Freeform 98"/>
            <p:cNvSpPr>
              <a:spLocks/>
            </p:cNvSpPr>
            <p:nvPr/>
          </p:nvSpPr>
          <p:spPr bwMode="auto">
            <a:xfrm>
              <a:off x="1924" y="2074"/>
              <a:ext cx="58" cy="59"/>
            </a:xfrm>
            <a:custGeom>
              <a:avLst/>
              <a:gdLst>
                <a:gd name="T0" fmla="*/ 5 w 32"/>
                <a:gd name="T1" fmla="*/ 0 h 32"/>
                <a:gd name="T2" fmla="*/ 0 w 32"/>
                <a:gd name="T3" fmla="*/ 6 h 32"/>
                <a:gd name="T4" fmla="*/ 24 w 32"/>
                <a:gd name="T5" fmla="*/ 31 h 32"/>
                <a:gd name="T6" fmla="*/ 53 w 32"/>
                <a:gd name="T7" fmla="*/ 59 h 32"/>
                <a:gd name="T8" fmla="*/ 58 w 32"/>
                <a:gd name="T9" fmla="*/ 53 h 32"/>
                <a:gd name="T10" fmla="*/ 5 w 3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 h="32">
                  <a:moveTo>
                    <a:pt x="3" y="0"/>
                  </a:moveTo>
                  <a:cubicBezTo>
                    <a:pt x="0" y="3"/>
                    <a:pt x="0" y="3"/>
                    <a:pt x="0" y="3"/>
                  </a:cubicBezTo>
                  <a:cubicBezTo>
                    <a:pt x="4" y="8"/>
                    <a:pt x="8" y="12"/>
                    <a:pt x="13" y="17"/>
                  </a:cubicBezTo>
                  <a:cubicBezTo>
                    <a:pt x="18" y="22"/>
                    <a:pt x="24" y="27"/>
                    <a:pt x="29" y="32"/>
                  </a:cubicBezTo>
                  <a:cubicBezTo>
                    <a:pt x="32" y="29"/>
                    <a:pt x="32" y="29"/>
                    <a:pt x="32" y="29"/>
                  </a:cubicBezTo>
                  <a:cubicBezTo>
                    <a:pt x="22" y="20"/>
                    <a:pt x="12" y="10"/>
                    <a:pt x="3" y="0"/>
                  </a:cubicBezTo>
                </a:path>
              </a:pathLst>
            </a:custGeom>
            <a:solidFill>
              <a:srgbClr val="C9C8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1" name="Freeform 106"/>
            <p:cNvSpPr>
              <a:spLocks/>
            </p:cNvSpPr>
            <p:nvPr/>
          </p:nvSpPr>
          <p:spPr bwMode="auto">
            <a:xfrm>
              <a:off x="2740" y="1267"/>
              <a:ext cx="49" cy="62"/>
            </a:xfrm>
            <a:custGeom>
              <a:avLst/>
              <a:gdLst>
                <a:gd name="T0" fmla="*/ 4 w 27"/>
                <a:gd name="T1" fmla="*/ 0 h 34"/>
                <a:gd name="T2" fmla="*/ 0 w 27"/>
                <a:gd name="T3" fmla="*/ 4 h 34"/>
                <a:gd name="T4" fmla="*/ 0 w 27"/>
                <a:gd name="T5" fmla="*/ 13 h 34"/>
                <a:gd name="T6" fmla="*/ 11 w 27"/>
                <a:gd name="T7" fmla="*/ 38 h 34"/>
                <a:gd name="T8" fmla="*/ 11 w 27"/>
                <a:gd name="T9" fmla="*/ 38 h 34"/>
                <a:gd name="T10" fmla="*/ 34 w 27"/>
                <a:gd name="T11" fmla="*/ 62 h 34"/>
                <a:gd name="T12" fmla="*/ 49 w 27"/>
                <a:gd name="T13" fmla="*/ 46 h 34"/>
                <a:gd name="T14" fmla="*/ 27 w 27"/>
                <a:gd name="T15" fmla="*/ 27 h 34"/>
                <a:gd name="T16" fmla="*/ 4 w 27"/>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 h="34">
                  <a:moveTo>
                    <a:pt x="2" y="0"/>
                  </a:moveTo>
                  <a:cubicBezTo>
                    <a:pt x="0" y="2"/>
                    <a:pt x="0" y="2"/>
                    <a:pt x="0" y="2"/>
                  </a:cubicBezTo>
                  <a:cubicBezTo>
                    <a:pt x="0" y="3"/>
                    <a:pt x="0" y="5"/>
                    <a:pt x="0" y="7"/>
                  </a:cubicBezTo>
                  <a:cubicBezTo>
                    <a:pt x="0" y="13"/>
                    <a:pt x="2" y="18"/>
                    <a:pt x="6" y="21"/>
                  </a:cubicBezTo>
                  <a:cubicBezTo>
                    <a:pt x="6" y="21"/>
                    <a:pt x="6" y="21"/>
                    <a:pt x="6" y="21"/>
                  </a:cubicBezTo>
                  <a:cubicBezTo>
                    <a:pt x="19" y="34"/>
                    <a:pt x="19" y="34"/>
                    <a:pt x="19" y="34"/>
                  </a:cubicBezTo>
                  <a:cubicBezTo>
                    <a:pt x="27" y="25"/>
                    <a:pt x="27" y="25"/>
                    <a:pt x="27" y="25"/>
                  </a:cubicBezTo>
                  <a:cubicBezTo>
                    <a:pt x="15" y="15"/>
                    <a:pt x="15" y="15"/>
                    <a:pt x="15" y="15"/>
                  </a:cubicBezTo>
                  <a:cubicBezTo>
                    <a:pt x="2" y="0"/>
                    <a:pt x="2" y="0"/>
                    <a:pt x="2" y="0"/>
                  </a:cubicBezTo>
                </a:path>
              </a:pathLst>
            </a:custGeom>
            <a:solidFill>
              <a:srgbClr val="5D483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grpSp>
        <p:nvGrpSpPr>
          <p:cNvPr id="17" name="Grup 16"/>
          <p:cNvGrpSpPr/>
          <p:nvPr/>
        </p:nvGrpSpPr>
        <p:grpSpPr>
          <a:xfrm>
            <a:off x="-131056" y="13327733"/>
            <a:ext cx="11956017" cy="5181519"/>
            <a:chOff x="-250511" y="16120653"/>
            <a:chExt cx="13443860" cy="5826323"/>
          </a:xfrm>
        </p:grpSpPr>
        <p:grpSp>
          <p:nvGrpSpPr>
            <p:cNvPr id="16" name="Grup 15"/>
            <p:cNvGrpSpPr/>
            <p:nvPr/>
          </p:nvGrpSpPr>
          <p:grpSpPr>
            <a:xfrm>
              <a:off x="-250511" y="16120653"/>
              <a:ext cx="13443860" cy="5262972"/>
              <a:chOff x="-250511" y="16120653"/>
              <a:chExt cx="13443860" cy="5262972"/>
            </a:xfrm>
          </p:grpSpPr>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6311716"/>
                <a:ext cx="11909041" cy="5071909"/>
              </a:xfrm>
              <a:prstGeom prst="rect">
                <a:avLst/>
              </a:prstGeom>
            </p:spPr>
          </p:pic>
          <p:sp>
            <p:nvSpPr>
              <p:cNvPr id="5" name="Content Placeholder 2"/>
              <p:cNvSpPr txBox="1">
                <a:spLocks/>
              </p:cNvSpPr>
              <p:nvPr/>
            </p:nvSpPr>
            <p:spPr bwMode="auto">
              <a:xfrm>
                <a:off x="-250511" y="17557904"/>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700" b="1" dirty="0" smtClean="0">
                    <a:latin typeface="+mn-lt"/>
                  </a:rPr>
                  <a:t>Feed</a:t>
                </a:r>
                <a:endParaRPr lang="en-US" altLang="tr-TR" sz="2700" b="1" dirty="0">
                  <a:latin typeface="+mn-lt"/>
                </a:endParaRPr>
              </a:p>
            </p:txBody>
          </p:sp>
          <p:sp>
            <p:nvSpPr>
              <p:cNvPr id="6" name="Content Placeholder 2"/>
              <p:cNvSpPr txBox="1">
                <a:spLocks/>
              </p:cNvSpPr>
              <p:nvPr/>
            </p:nvSpPr>
            <p:spPr bwMode="auto">
              <a:xfrm>
                <a:off x="2113697" y="18962880"/>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700" b="1" dirty="0" smtClean="0">
                    <a:latin typeface="+mn-lt"/>
                  </a:rPr>
                  <a:t>Cost</a:t>
                </a:r>
                <a:endParaRPr lang="en-US" altLang="tr-TR" sz="2700" b="1" dirty="0">
                  <a:latin typeface="+mn-lt"/>
                </a:endParaRPr>
              </a:p>
            </p:txBody>
          </p:sp>
          <p:sp>
            <p:nvSpPr>
              <p:cNvPr id="7" name="Content Placeholder 2"/>
              <p:cNvSpPr txBox="1">
                <a:spLocks/>
              </p:cNvSpPr>
              <p:nvPr/>
            </p:nvSpPr>
            <p:spPr bwMode="auto">
              <a:xfrm>
                <a:off x="5034327" y="17557904"/>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700" b="1" dirty="0" smtClean="0">
                    <a:latin typeface="+mn-lt"/>
                  </a:rPr>
                  <a:t>Yield Loss</a:t>
                </a:r>
                <a:endParaRPr lang="en-US" altLang="tr-TR" sz="2700" b="1" dirty="0">
                  <a:latin typeface="+mn-lt"/>
                </a:endParaRPr>
              </a:p>
            </p:txBody>
          </p:sp>
          <p:sp>
            <p:nvSpPr>
              <p:cNvPr id="8" name="Content Placeholder 2"/>
              <p:cNvSpPr txBox="1">
                <a:spLocks/>
              </p:cNvSpPr>
              <p:nvPr/>
            </p:nvSpPr>
            <p:spPr bwMode="auto">
              <a:xfrm>
                <a:off x="9256438" y="17269901"/>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700" b="1" dirty="0" smtClean="0">
                    <a:latin typeface="+mn-lt"/>
                  </a:rPr>
                  <a:t>Demand</a:t>
                </a:r>
                <a:endParaRPr lang="en-US" altLang="tr-TR" sz="2700" b="1" dirty="0">
                  <a:latin typeface="+mn-lt"/>
                </a:endParaRPr>
              </a:p>
            </p:txBody>
          </p:sp>
          <p:sp>
            <p:nvSpPr>
              <p:cNvPr id="9" name="Content Placeholder 2"/>
              <p:cNvSpPr txBox="1">
                <a:spLocks/>
              </p:cNvSpPr>
              <p:nvPr/>
            </p:nvSpPr>
            <p:spPr bwMode="auto">
              <a:xfrm>
                <a:off x="7429176" y="20099407"/>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400" b="1" dirty="0" smtClean="0">
                    <a:latin typeface="+mn-lt"/>
                  </a:rPr>
                  <a:t>Efficiency</a:t>
                </a:r>
                <a:endParaRPr lang="en-US" altLang="tr-TR" sz="2400" b="1" dirty="0">
                  <a:latin typeface="+mn-lt"/>
                </a:endParaRPr>
              </a:p>
            </p:txBody>
          </p:sp>
          <p:sp>
            <p:nvSpPr>
              <p:cNvPr id="11" name="Content Placeholder 2"/>
              <p:cNvSpPr txBox="1">
                <a:spLocks/>
              </p:cNvSpPr>
              <p:nvPr/>
            </p:nvSpPr>
            <p:spPr bwMode="auto">
              <a:xfrm>
                <a:off x="1562697" y="16120653"/>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marL="457200" indent="-457200">
                  <a:spcBef>
                    <a:spcPct val="20000"/>
                  </a:spcBef>
                  <a:buFont typeface="Arial" panose="020B0604020202020204" pitchFamily="34" charset="0"/>
                  <a:buChar char="•"/>
                </a:pPr>
                <a:r>
                  <a:rPr lang="en-US" altLang="tr-TR" sz="2000" b="1" dirty="0" smtClean="0">
                    <a:latin typeface="+mn-lt"/>
                  </a:rPr>
                  <a:t>Type</a:t>
                </a:r>
              </a:p>
              <a:p>
                <a:pPr marL="457200" indent="-457200">
                  <a:spcBef>
                    <a:spcPct val="20000"/>
                  </a:spcBef>
                  <a:buFont typeface="Arial" panose="020B0604020202020204" pitchFamily="34" charset="0"/>
                  <a:buChar char="•"/>
                </a:pPr>
                <a:r>
                  <a:rPr lang="en-US" altLang="tr-TR" sz="2000" b="1" dirty="0" smtClean="0">
                    <a:latin typeface="+mn-lt"/>
                  </a:rPr>
                  <a:t>Scheduling</a:t>
                </a:r>
              </a:p>
              <a:p>
                <a:pPr marL="457200" indent="-457200">
                  <a:spcBef>
                    <a:spcPct val="20000"/>
                  </a:spcBef>
                  <a:buFont typeface="Arial" panose="020B0604020202020204" pitchFamily="34" charset="0"/>
                  <a:buChar char="•"/>
                </a:pPr>
                <a:r>
                  <a:rPr lang="en-US" altLang="tr-TR" sz="2000" b="1" dirty="0" smtClean="0">
                    <a:latin typeface="+mn-lt"/>
                  </a:rPr>
                  <a:t>Delivery</a:t>
                </a:r>
                <a:endParaRPr lang="en-US" altLang="tr-TR" sz="2000" b="1" dirty="0">
                  <a:latin typeface="+mn-lt"/>
                </a:endParaRPr>
              </a:p>
            </p:txBody>
          </p:sp>
          <p:sp>
            <p:nvSpPr>
              <p:cNvPr id="13" name="Content Placeholder 2"/>
              <p:cNvSpPr txBox="1">
                <a:spLocks/>
              </p:cNvSpPr>
              <p:nvPr/>
            </p:nvSpPr>
            <p:spPr bwMode="auto">
              <a:xfrm>
                <a:off x="6447630" y="16178943"/>
                <a:ext cx="3564091" cy="1511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marL="457200" indent="-457200">
                  <a:spcBef>
                    <a:spcPct val="20000"/>
                  </a:spcBef>
                  <a:buFont typeface="Arial" panose="020B0604020202020204" pitchFamily="34" charset="0"/>
                  <a:buChar char="•"/>
                </a:pPr>
                <a:r>
                  <a:rPr lang="en-US" altLang="tr-TR" sz="2000" b="1" dirty="0" smtClean="0">
                    <a:latin typeface="+mn-lt"/>
                  </a:rPr>
                  <a:t>Infection</a:t>
                </a:r>
              </a:p>
              <a:p>
                <a:pPr marL="457200" indent="-457200">
                  <a:spcBef>
                    <a:spcPct val="20000"/>
                  </a:spcBef>
                  <a:buFont typeface="Arial" panose="020B0604020202020204" pitchFamily="34" charset="0"/>
                  <a:buChar char="•"/>
                </a:pPr>
                <a:r>
                  <a:rPr lang="en-US" altLang="tr-TR" sz="2000" b="1" dirty="0" smtClean="0">
                    <a:latin typeface="+mn-lt"/>
                  </a:rPr>
                  <a:t>Environment Condition</a:t>
                </a:r>
                <a:endParaRPr lang="en-US" altLang="tr-TR" sz="2000" b="1" dirty="0">
                  <a:latin typeface="+mn-lt"/>
                </a:endParaRPr>
              </a:p>
            </p:txBody>
          </p:sp>
          <p:sp>
            <p:nvSpPr>
              <p:cNvPr id="15" name="Content Placeholder 2"/>
              <p:cNvSpPr txBox="1">
                <a:spLocks/>
              </p:cNvSpPr>
              <p:nvPr/>
            </p:nvSpPr>
            <p:spPr bwMode="auto">
              <a:xfrm>
                <a:off x="10056225" y="18528739"/>
                <a:ext cx="3137124" cy="1511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marL="457200" indent="-457200">
                  <a:spcBef>
                    <a:spcPct val="20000"/>
                  </a:spcBef>
                  <a:buFont typeface="Arial" panose="020B0604020202020204" pitchFamily="34" charset="0"/>
                  <a:buChar char="•"/>
                </a:pPr>
                <a:r>
                  <a:rPr lang="en-US" altLang="tr-TR" sz="2000" b="1" dirty="0" smtClean="0">
                    <a:latin typeface="+mn-lt"/>
                  </a:rPr>
                  <a:t>Planning Errors</a:t>
                </a:r>
              </a:p>
              <a:p>
                <a:pPr marL="457200" indent="-457200">
                  <a:spcBef>
                    <a:spcPct val="20000"/>
                  </a:spcBef>
                  <a:buFont typeface="Arial" panose="020B0604020202020204" pitchFamily="34" charset="0"/>
                  <a:buChar char="•"/>
                </a:pPr>
                <a:r>
                  <a:rPr lang="en-US" altLang="tr-TR" sz="2000" b="1" dirty="0" smtClean="0">
                    <a:latin typeface="+mn-lt"/>
                  </a:rPr>
                  <a:t>Forecasting Errors</a:t>
                </a:r>
              </a:p>
              <a:p>
                <a:pPr marL="457200" indent="-457200">
                  <a:spcBef>
                    <a:spcPct val="20000"/>
                  </a:spcBef>
                  <a:buFont typeface="Arial" panose="020B0604020202020204" pitchFamily="34" charset="0"/>
                  <a:buChar char="•"/>
                </a:pPr>
                <a:endParaRPr lang="en-US" altLang="tr-TR" sz="2000" b="1" dirty="0">
                  <a:latin typeface="+mn-lt"/>
                </a:endParaRPr>
              </a:p>
            </p:txBody>
          </p:sp>
        </p:grpSp>
        <p:sp>
          <p:nvSpPr>
            <p:cNvPr id="12" name="Content Placeholder 2"/>
            <p:cNvSpPr txBox="1">
              <a:spLocks/>
            </p:cNvSpPr>
            <p:nvPr/>
          </p:nvSpPr>
          <p:spPr bwMode="auto">
            <a:xfrm>
              <a:off x="3765121" y="19871889"/>
              <a:ext cx="3137124" cy="1511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marL="457200" indent="-457200">
                <a:spcBef>
                  <a:spcPct val="20000"/>
                </a:spcBef>
                <a:buFont typeface="Arial" panose="020B0604020202020204" pitchFamily="34" charset="0"/>
                <a:buChar char="•"/>
              </a:pPr>
              <a:r>
                <a:rPr lang="en-US" altLang="tr-TR" sz="2000" b="1" dirty="0" smtClean="0">
                  <a:latin typeface="+mn-lt"/>
                </a:rPr>
                <a:t>Feed Cost</a:t>
              </a:r>
            </a:p>
            <a:p>
              <a:pPr marL="457200" indent="-457200">
                <a:spcBef>
                  <a:spcPct val="20000"/>
                </a:spcBef>
                <a:buFont typeface="Arial" panose="020B0604020202020204" pitchFamily="34" charset="0"/>
                <a:buChar char="•"/>
              </a:pPr>
              <a:r>
                <a:rPr lang="en-US" altLang="tr-TR" sz="2000" b="1" dirty="0" smtClean="0">
                  <a:latin typeface="+mn-lt"/>
                </a:rPr>
                <a:t>Transportation Cost</a:t>
              </a:r>
            </a:p>
            <a:p>
              <a:pPr marL="457200" indent="-457200">
                <a:spcBef>
                  <a:spcPct val="20000"/>
                </a:spcBef>
                <a:buFont typeface="Arial" panose="020B0604020202020204" pitchFamily="34" charset="0"/>
                <a:buChar char="•"/>
              </a:pPr>
              <a:r>
                <a:rPr lang="en-US" altLang="tr-TR" sz="2000" b="1" dirty="0" smtClean="0">
                  <a:latin typeface="+mn-lt"/>
                </a:rPr>
                <a:t>Operating Cost</a:t>
              </a:r>
              <a:endParaRPr lang="en-US" altLang="tr-TR" sz="2000" b="1" dirty="0">
                <a:latin typeface="+mn-lt"/>
              </a:endParaRPr>
            </a:p>
          </p:txBody>
        </p:sp>
        <p:sp>
          <p:nvSpPr>
            <p:cNvPr id="14" name="Content Placeholder 2"/>
            <p:cNvSpPr txBox="1">
              <a:spLocks/>
            </p:cNvSpPr>
            <p:nvPr/>
          </p:nvSpPr>
          <p:spPr bwMode="auto">
            <a:xfrm>
              <a:off x="8375159" y="21191109"/>
              <a:ext cx="3137124" cy="75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marL="457200" indent="-457200">
                <a:spcBef>
                  <a:spcPct val="20000"/>
                </a:spcBef>
                <a:buFont typeface="Arial" panose="020B0604020202020204" pitchFamily="34" charset="0"/>
                <a:buChar char="•"/>
              </a:pPr>
              <a:r>
                <a:rPr lang="en-US" altLang="tr-TR" sz="2000" b="1" dirty="0" smtClean="0">
                  <a:latin typeface="+mn-lt"/>
                </a:rPr>
                <a:t>FCR Level</a:t>
              </a:r>
              <a:endParaRPr lang="en-US" altLang="tr-TR" sz="2000" b="1" dirty="0">
                <a:latin typeface="+mn-lt"/>
              </a:endParaRPr>
            </a:p>
          </p:txBody>
        </p:sp>
      </p:grpSp>
      <p:grpSp>
        <p:nvGrpSpPr>
          <p:cNvPr id="18" name="Grup 17"/>
          <p:cNvGrpSpPr/>
          <p:nvPr/>
        </p:nvGrpSpPr>
        <p:grpSpPr>
          <a:xfrm>
            <a:off x="-414404" y="8108359"/>
            <a:ext cx="11126695" cy="4522907"/>
            <a:chOff x="10338831" y="8593443"/>
            <a:chExt cx="11368284" cy="4621111"/>
          </a:xfrm>
        </p:grpSpPr>
        <p:pic>
          <p:nvPicPr>
            <p:cNvPr id="19" name="Resim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37874" y="8593443"/>
              <a:ext cx="10820559" cy="4621111"/>
            </a:xfrm>
            <a:prstGeom prst="rect">
              <a:avLst/>
            </a:prstGeom>
          </p:spPr>
        </p:pic>
        <p:sp>
          <p:nvSpPr>
            <p:cNvPr id="20" name="Content Placeholder 2"/>
            <p:cNvSpPr txBox="1">
              <a:spLocks/>
            </p:cNvSpPr>
            <p:nvPr/>
          </p:nvSpPr>
          <p:spPr bwMode="auto">
            <a:xfrm>
              <a:off x="10338831" y="10056812"/>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400" b="1" dirty="0" smtClean="0">
                  <a:latin typeface="+mn-lt"/>
                </a:rPr>
                <a:t>Egg</a:t>
              </a:r>
              <a:endParaRPr lang="en-US" altLang="tr-TR" sz="2400" b="1" dirty="0">
                <a:latin typeface="+mn-lt"/>
              </a:endParaRPr>
            </a:p>
          </p:txBody>
        </p:sp>
        <p:sp>
          <p:nvSpPr>
            <p:cNvPr id="21" name="Content Placeholder 2"/>
            <p:cNvSpPr txBox="1">
              <a:spLocks/>
            </p:cNvSpPr>
            <p:nvPr/>
          </p:nvSpPr>
          <p:spPr bwMode="auto">
            <a:xfrm>
              <a:off x="11785019" y="10903998"/>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400" b="1" dirty="0" smtClean="0">
                  <a:latin typeface="+mn-lt"/>
                </a:rPr>
                <a:t>Setter</a:t>
              </a:r>
              <a:endParaRPr lang="en-US" altLang="tr-TR" sz="2400" b="1" dirty="0">
                <a:latin typeface="+mn-lt"/>
              </a:endParaRPr>
            </a:p>
          </p:txBody>
        </p:sp>
        <p:sp>
          <p:nvSpPr>
            <p:cNvPr id="22" name="Content Placeholder 2"/>
            <p:cNvSpPr txBox="1">
              <a:spLocks/>
            </p:cNvSpPr>
            <p:nvPr/>
          </p:nvSpPr>
          <p:spPr bwMode="auto">
            <a:xfrm>
              <a:off x="13246789" y="10586498"/>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400" b="1" dirty="0" smtClean="0">
                  <a:latin typeface="+mn-lt"/>
                </a:rPr>
                <a:t>Hatcher</a:t>
              </a:r>
              <a:endParaRPr lang="en-US" altLang="tr-TR" sz="2400" b="1" dirty="0">
                <a:latin typeface="+mn-lt"/>
              </a:endParaRPr>
            </a:p>
          </p:txBody>
        </p:sp>
        <p:sp>
          <p:nvSpPr>
            <p:cNvPr id="23" name="Content Placeholder 2"/>
            <p:cNvSpPr txBox="1">
              <a:spLocks/>
            </p:cNvSpPr>
            <p:nvPr/>
          </p:nvSpPr>
          <p:spPr bwMode="auto">
            <a:xfrm>
              <a:off x="14671635" y="10246516"/>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400" b="1" dirty="0" smtClean="0">
                  <a:latin typeface="+mn-lt"/>
                </a:rPr>
                <a:t>Setter</a:t>
              </a:r>
              <a:endParaRPr lang="en-US" altLang="tr-TR" sz="2400" b="1" dirty="0">
                <a:latin typeface="+mn-lt"/>
              </a:endParaRPr>
            </a:p>
          </p:txBody>
        </p:sp>
        <p:sp>
          <p:nvSpPr>
            <p:cNvPr id="24" name="Content Placeholder 2"/>
            <p:cNvSpPr txBox="1">
              <a:spLocks/>
            </p:cNvSpPr>
            <p:nvPr/>
          </p:nvSpPr>
          <p:spPr bwMode="auto">
            <a:xfrm>
              <a:off x="16125250" y="10416507"/>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400" b="1" dirty="0" smtClean="0">
                  <a:latin typeface="+mn-lt"/>
                </a:rPr>
                <a:t>Breeding</a:t>
              </a:r>
            </a:p>
            <a:p>
              <a:pPr algn="ctr">
                <a:spcBef>
                  <a:spcPct val="20000"/>
                </a:spcBef>
                <a:buFont typeface="Arial" panose="020B0604020202020204" pitchFamily="34" charset="0"/>
                <a:buNone/>
              </a:pPr>
              <a:r>
                <a:rPr lang="en-US" altLang="tr-TR" sz="2400" b="1" dirty="0" smtClean="0">
                  <a:latin typeface="+mn-lt"/>
                </a:rPr>
                <a:t>Farm</a:t>
              </a:r>
              <a:endParaRPr lang="en-US" altLang="tr-TR" sz="2400" b="1" dirty="0">
                <a:latin typeface="+mn-lt"/>
              </a:endParaRPr>
            </a:p>
          </p:txBody>
        </p:sp>
        <p:sp>
          <p:nvSpPr>
            <p:cNvPr id="25" name="Content Placeholder 2"/>
            <p:cNvSpPr txBox="1">
              <a:spLocks/>
            </p:cNvSpPr>
            <p:nvPr/>
          </p:nvSpPr>
          <p:spPr bwMode="auto">
            <a:xfrm>
              <a:off x="17569281" y="9781507"/>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400" b="1" dirty="0" smtClean="0">
                  <a:latin typeface="+mn-lt"/>
                </a:rPr>
                <a:t>Turkey</a:t>
              </a:r>
              <a:endParaRPr lang="en-US" altLang="tr-TR" sz="2400" b="1" dirty="0">
                <a:latin typeface="+mn-lt"/>
              </a:endParaRPr>
            </a:p>
          </p:txBody>
        </p:sp>
        <p:sp>
          <p:nvSpPr>
            <p:cNvPr id="26" name="Content Placeholder 2"/>
            <p:cNvSpPr txBox="1">
              <a:spLocks/>
            </p:cNvSpPr>
            <p:nvPr/>
          </p:nvSpPr>
          <p:spPr bwMode="auto">
            <a:xfrm>
              <a:off x="19168703" y="10416507"/>
              <a:ext cx="25384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3785" tIns="121892" rIns="243785" bIns="121892"/>
            <a:lstStyle>
              <a:lvl1pPr>
                <a:defRPr sz="3600">
                  <a:solidFill>
                    <a:schemeClr val="tx1"/>
                  </a:solidFill>
                  <a:latin typeface="Lato Light" charset="0"/>
                  <a:ea typeface="MS PGothic" panose="020B0600070205080204" pitchFamily="34" charset="-128"/>
                </a:defRPr>
              </a:lvl1pPr>
              <a:lvl2pPr marL="742950" indent="-285750">
                <a:defRPr sz="3600">
                  <a:solidFill>
                    <a:schemeClr val="tx1"/>
                  </a:solidFill>
                  <a:latin typeface="Lato Light" charset="0"/>
                  <a:ea typeface="MS PGothic" panose="020B0600070205080204" pitchFamily="34" charset="-128"/>
                </a:defRPr>
              </a:lvl2pPr>
              <a:lvl3pPr marL="1143000" indent="-228600">
                <a:defRPr sz="3600">
                  <a:solidFill>
                    <a:schemeClr val="tx1"/>
                  </a:solidFill>
                  <a:latin typeface="Lato Light" charset="0"/>
                  <a:ea typeface="MS PGothic" panose="020B0600070205080204" pitchFamily="34" charset="-128"/>
                </a:defRPr>
              </a:lvl3pPr>
              <a:lvl4pPr marL="1600200" indent="-228600">
                <a:defRPr sz="3600">
                  <a:solidFill>
                    <a:schemeClr val="tx1"/>
                  </a:solidFill>
                  <a:latin typeface="Lato Light" charset="0"/>
                  <a:ea typeface="MS PGothic" panose="020B0600070205080204" pitchFamily="34" charset="-128"/>
                </a:defRPr>
              </a:lvl4pPr>
              <a:lvl5pPr marL="2057400" indent="-228600">
                <a:defRPr sz="3600">
                  <a:solidFill>
                    <a:schemeClr val="tx1"/>
                  </a:solidFill>
                  <a:latin typeface="Lato Light"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charset="0"/>
                  <a:ea typeface="MS PGothic" panose="020B0600070205080204" pitchFamily="34" charset="-128"/>
                </a:defRPr>
              </a:lvl9pPr>
            </a:lstStyle>
            <a:p>
              <a:pPr algn="ctr">
                <a:spcBef>
                  <a:spcPct val="20000"/>
                </a:spcBef>
                <a:buFont typeface="Arial" panose="020B0604020202020204" pitchFamily="34" charset="0"/>
                <a:buNone/>
              </a:pPr>
              <a:r>
                <a:rPr lang="en-US" altLang="tr-TR" sz="2400" b="1" dirty="0" smtClean="0">
                  <a:latin typeface="+mn-lt"/>
                </a:rPr>
                <a:t>Pınar Et</a:t>
              </a:r>
              <a:endParaRPr lang="en-US" altLang="tr-TR" sz="2400" b="1" dirty="0">
                <a:latin typeface="+mn-lt"/>
              </a:endParaRPr>
            </a:p>
          </p:txBody>
        </p:sp>
      </p:grpSp>
      <p:sp>
        <p:nvSpPr>
          <p:cNvPr id="27" name="Dikdörtgen 26"/>
          <p:cNvSpPr/>
          <p:nvPr/>
        </p:nvSpPr>
        <p:spPr>
          <a:xfrm>
            <a:off x="437338" y="2507226"/>
            <a:ext cx="9889887" cy="5401479"/>
          </a:xfrm>
          <a:prstGeom prst="rect">
            <a:avLst/>
          </a:prstGeom>
        </p:spPr>
        <p:txBody>
          <a:bodyPr wrap="square">
            <a:spAutoFit/>
          </a:bodyPr>
          <a:lstStyle/>
          <a:p>
            <a:r>
              <a:rPr lang="en-US" sz="2300" spc="150" dirty="0" err="1">
                <a:ea typeface="Tahoma" panose="020B0604030504040204" pitchFamily="34" charset="0"/>
                <a:cs typeface="Arial" panose="020B0604020202020204" pitchFamily="34" charset="0"/>
              </a:rPr>
              <a:t>Çamlı</a:t>
            </a:r>
            <a:r>
              <a:rPr lang="en-US" sz="2300" spc="150" dirty="0">
                <a:ea typeface="Tahoma" panose="020B0604030504040204" pitchFamily="34" charset="0"/>
                <a:cs typeface="Arial" panose="020B0604020202020204" pitchFamily="34" charset="0"/>
              </a:rPr>
              <a:t> </a:t>
            </a:r>
            <a:r>
              <a:rPr lang="en-US" sz="2300" spc="150" dirty="0" err="1">
                <a:ea typeface="Tahoma" panose="020B0604030504040204" pitchFamily="34" charset="0"/>
                <a:cs typeface="Arial" panose="020B0604020202020204" pitchFamily="34" charset="0"/>
              </a:rPr>
              <a:t>Yem</a:t>
            </a:r>
            <a:r>
              <a:rPr lang="en-US" sz="2300" spc="150" dirty="0">
                <a:ea typeface="Tahoma" panose="020B0604030504040204" pitchFamily="34" charset="0"/>
                <a:cs typeface="Arial" panose="020B0604020202020204" pitchFamily="34" charset="0"/>
              </a:rPr>
              <a:t> with it’s more than 10 brands has been in the animal feed and production business </a:t>
            </a:r>
            <a:r>
              <a:rPr lang="en-US" sz="2300" dirty="0">
                <a:cs typeface="Arial" panose="020B0604020202020204" pitchFamily="34" charset="0"/>
              </a:rPr>
              <a:t>since 1983.</a:t>
            </a:r>
          </a:p>
          <a:p>
            <a:pPr algn="just"/>
            <a:endParaRPr lang="en-US" sz="2300" b="1" spc="150" dirty="0">
              <a:ea typeface="Tahoma" panose="020B0604030504040204" pitchFamily="34" charset="0"/>
              <a:cs typeface="Arial" panose="020B0604020202020204" pitchFamily="34" charset="0"/>
            </a:endParaRPr>
          </a:p>
          <a:p>
            <a:pPr marL="342900" indent="-342900" algn="just">
              <a:buFont typeface="Arial" panose="020B0604020202020204" pitchFamily="34" charset="0"/>
              <a:buChar char="•"/>
            </a:pPr>
            <a:r>
              <a:rPr lang="en-US" sz="2300" dirty="0">
                <a:ea typeface="Tahoma" panose="020B0604030504040204" pitchFamily="34" charset="0"/>
                <a:cs typeface="Arial" panose="020B0604020202020204" pitchFamily="34" charset="0"/>
              </a:rPr>
              <a:t>Cattle, Small Cattle, Poultry Feed</a:t>
            </a:r>
          </a:p>
          <a:p>
            <a:pPr marL="285750" indent="-285750" algn="just">
              <a:buFont typeface="Arial" panose="020B0604020202020204" pitchFamily="34" charset="0"/>
              <a:buChar char="•"/>
            </a:pPr>
            <a:r>
              <a:rPr lang="en-US" sz="2300" dirty="0">
                <a:ea typeface="Tahoma" panose="020B0604030504040204" pitchFamily="34" charset="0"/>
                <a:cs typeface="Arial" panose="020B0604020202020204" pitchFamily="34" charset="0"/>
              </a:rPr>
              <a:t> Fish Feed</a:t>
            </a:r>
          </a:p>
          <a:p>
            <a:pPr marL="285750" indent="-285750" algn="just">
              <a:buFont typeface="Arial" panose="020B0604020202020204" pitchFamily="34" charset="0"/>
              <a:buChar char="•"/>
            </a:pPr>
            <a:r>
              <a:rPr lang="en-US" sz="2300" dirty="0">
                <a:ea typeface="Tahoma" panose="020B0604030504040204" pitchFamily="34" charset="0"/>
                <a:cs typeface="Arial" panose="020B0604020202020204" pitchFamily="34" charset="0"/>
              </a:rPr>
              <a:t> Pet Food</a:t>
            </a:r>
          </a:p>
          <a:p>
            <a:pPr marL="285750" indent="-285750" algn="just">
              <a:buFont typeface="Arial" panose="020B0604020202020204" pitchFamily="34" charset="0"/>
              <a:buChar char="•"/>
            </a:pPr>
            <a:r>
              <a:rPr lang="en-US" sz="2300" dirty="0">
                <a:ea typeface="Tahoma" panose="020B0604030504040204" pitchFamily="34" charset="0"/>
                <a:cs typeface="Arial" panose="020B0604020202020204" pitchFamily="34" charset="0"/>
              </a:rPr>
              <a:t> Plant Nutrition</a:t>
            </a:r>
          </a:p>
          <a:p>
            <a:pPr marL="285750" indent="-285750" algn="just">
              <a:buFont typeface="Arial" panose="020B0604020202020204" pitchFamily="34" charset="0"/>
              <a:buChar char="•"/>
            </a:pPr>
            <a:r>
              <a:rPr lang="en-US" sz="2300" dirty="0">
                <a:ea typeface="Tahoma" panose="020B0604030504040204" pitchFamily="34" charset="0"/>
                <a:cs typeface="Arial" panose="020B0604020202020204" pitchFamily="34" charset="0"/>
              </a:rPr>
              <a:t> Pınar Fish Products</a:t>
            </a:r>
          </a:p>
          <a:p>
            <a:pPr marL="285750" indent="-285750" algn="just">
              <a:buFont typeface="Arial" panose="020B0604020202020204" pitchFamily="34" charset="0"/>
              <a:buChar char="•"/>
            </a:pPr>
            <a:r>
              <a:rPr lang="en-US" sz="2300" dirty="0">
                <a:ea typeface="Tahoma" panose="020B0604030504040204" pitchFamily="34" charset="0"/>
                <a:cs typeface="Arial" panose="020B0604020202020204" pitchFamily="34" charset="0"/>
              </a:rPr>
              <a:t> </a:t>
            </a:r>
            <a:r>
              <a:rPr lang="en-US" sz="2300" dirty="0" err="1">
                <a:ea typeface="Tahoma" panose="020B0604030504040204" pitchFamily="34" charset="0"/>
                <a:cs typeface="Arial" panose="020B0604020202020204" pitchFamily="34" charset="0"/>
              </a:rPr>
              <a:t>Denizden</a:t>
            </a:r>
            <a:r>
              <a:rPr lang="en-US" sz="2300" dirty="0">
                <a:ea typeface="Tahoma" panose="020B0604030504040204" pitchFamily="34" charset="0"/>
                <a:cs typeface="Arial" panose="020B0604020202020204" pitchFamily="34" charset="0"/>
              </a:rPr>
              <a:t> Retail </a:t>
            </a:r>
            <a:r>
              <a:rPr lang="en-US" sz="2300" dirty="0" smtClean="0">
                <a:ea typeface="Tahoma" panose="020B0604030504040204" pitchFamily="34" charset="0"/>
                <a:cs typeface="Arial" panose="020B0604020202020204" pitchFamily="34" charset="0"/>
              </a:rPr>
              <a:t>Packs</a:t>
            </a:r>
            <a:endParaRPr lang="en-US" sz="2300" dirty="0">
              <a:ea typeface="Tahoma" panose="020B0604030504040204" pitchFamily="34" charset="0"/>
              <a:cs typeface="Arial" panose="020B0604020202020204" pitchFamily="34" charset="0"/>
            </a:endParaRPr>
          </a:p>
          <a:p>
            <a:pPr marL="342900" indent="-342900">
              <a:buFont typeface="Arial" panose="020B0604020202020204" pitchFamily="34" charset="0"/>
              <a:buChar char="•"/>
            </a:pPr>
            <a:r>
              <a:rPr lang="en-US" sz="2300" dirty="0">
                <a:ea typeface="Tahoma" panose="020B0604030504040204" pitchFamily="34" charset="0"/>
                <a:cs typeface="Arial" panose="020B0604020202020204" pitchFamily="34" charset="0"/>
              </a:rPr>
              <a:t>Aquaculture Business</a:t>
            </a:r>
          </a:p>
          <a:p>
            <a:pPr marL="342900" indent="-342900">
              <a:buFont typeface="Arial" panose="020B0604020202020204" pitchFamily="34" charset="0"/>
              <a:buChar char="•"/>
            </a:pPr>
            <a:r>
              <a:rPr lang="en-US" sz="2300" dirty="0">
                <a:ea typeface="Tahoma" panose="020B0604030504040204" pitchFamily="34" charset="0"/>
                <a:cs typeface="Arial" panose="020B0604020202020204" pitchFamily="34" charset="0"/>
              </a:rPr>
              <a:t>Cattle Husbandry</a:t>
            </a:r>
          </a:p>
          <a:p>
            <a:pPr marL="342900" indent="-342900">
              <a:buFont typeface="Arial" panose="020B0604020202020204" pitchFamily="34" charset="0"/>
              <a:buChar char="•"/>
            </a:pPr>
            <a:r>
              <a:rPr lang="en-US" sz="2300" b="1" u="sng" dirty="0">
                <a:ea typeface="Tahoma" panose="020B0604030504040204" pitchFamily="34" charset="0"/>
                <a:cs typeface="Arial" panose="020B0604020202020204" pitchFamily="34" charset="0"/>
              </a:rPr>
              <a:t>Poultry Business</a:t>
            </a:r>
          </a:p>
          <a:p>
            <a:pPr marL="342900" indent="-342900">
              <a:buFont typeface="Arial" panose="020B0604020202020204" pitchFamily="34" charset="0"/>
              <a:buChar char="•"/>
            </a:pPr>
            <a:r>
              <a:rPr lang="en-US" sz="2300" dirty="0">
                <a:ea typeface="Tahoma" panose="020B0604030504040204" pitchFamily="34" charset="0"/>
                <a:cs typeface="Arial" panose="020B0604020202020204" pitchFamily="34" charset="0"/>
              </a:rPr>
              <a:t>Feed Production</a:t>
            </a:r>
          </a:p>
          <a:p>
            <a:pPr marL="342900" indent="-342900">
              <a:buFont typeface="Arial" panose="020B0604020202020204" pitchFamily="34" charset="0"/>
              <a:buChar char="•"/>
            </a:pPr>
            <a:r>
              <a:rPr lang="en-US" sz="2300" dirty="0">
                <a:ea typeface="Tahoma" panose="020B0604030504040204" pitchFamily="34" charset="0"/>
                <a:cs typeface="Arial" panose="020B0604020202020204" pitchFamily="34" charset="0"/>
              </a:rPr>
              <a:t>Production of Organic</a:t>
            </a:r>
          </a:p>
          <a:p>
            <a:pPr marL="342900" indent="-342900">
              <a:buFont typeface="Arial" panose="020B0604020202020204" pitchFamily="34" charset="0"/>
              <a:buChar char="•"/>
            </a:pPr>
            <a:r>
              <a:rPr lang="en-US" sz="2300" dirty="0">
                <a:ea typeface="Tahoma" panose="020B0604030504040204" pitchFamily="34" charset="0"/>
                <a:cs typeface="Arial" panose="020B0604020202020204" pitchFamily="34" charset="0"/>
              </a:rPr>
              <a:t>Organic Dairy Farming</a:t>
            </a:r>
          </a:p>
        </p:txBody>
      </p:sp>
      <p:sp>
        <p:nvSpPr>
          <p:cNvPr id="28" name="Metin kutusu 27"/>
          <p:cNvSpPr txBox="1"/>
          <p:nvPr/>
        </p:nvSpPr>
        <p:spPr>
          <a:xfrm>
            <a:off x="-241334" y="1659422"/>
            <a:ext cx="12034684" cy="843436"/>
          </a:xfrm>
          <a:prstGeom prst="rect">
            <a:avLst/>
          </a:prstGeom>
          <a:noFill/>
        </p:spPr>
        <p:txBody>
          <a:bodyPr wrap="square" rtlCol="0">
            <a:spAutoFit/>
          </a:bodyPr>
          <a:lstStyle/>
          <a:p>
            <a:pPr algn="ctr"/>
            <a:r>
              <a:rPr lang="en-US" u="sng" dirty="0" err="1" smtClean="0">
                <a:solidFill>
                  <a:schemeClr val="accent1"/>
                </a:solidFill>
              </a:rPr>
              <a:t>Çamlı</a:t>
            </a:r>
            <a:r>
              <a:rPr lang="en-US" u="sng" dirty="0" smtClean="0">
                <a:solidFill>
                  <a:schemeClr val="accent1"/>
                </a:solidFill>
              </a:rPr>
              <a:t> </a:t>
            </a:r>
            <a:r>
              <a:rPr lang="en-US" u="sng" dirty="0" err="1" smtClean="0">
                <a:solidFill>
                  <a:schemeClr val="accent1"/>
                </a:solidFill>
              </a:rPr>
              <a:t>Yem</a:t>
            </a:r>
            <a:endParaRPr lang="en-US" u="sng" dirty="0">
              <a:solidFill>
                <a:schemeClr val="accent1"/>
              </a:solidFill>
            </a:endParaRPr>
          </a:p>
        </p:txBody>
      </p:sp>
      <p:sp>
        <p:nvSpPr>
          <p:cNvPr id="29" name="Metin kutusu 28"/>
          <p:cNvSpPr txBox="1"/>
          <p:nvPr/>
        </p:nvSpPr>
        <p:spPr>
          <a:xfrm>
            <a:off x="-27382" y="7614255"/>
            <a:ext cx="12034684" cy="843436"/>
          </a:xfrm>
          <a:prstGeom prst="rect">
            <a:avLst/>
          </a:prstGeom>
          <a:noFill/>
        </p:spPr>
        <p:txBody>
          <a:bodyPr wrap="square" rtlCol="0">
            <a:spAutoFit/>
          </a:bodyPr>
          <a:lstStyle/>
          <a:p>
            <a:pPr algn="ctr"/>
            <a:r>
              <a:rPr lang="en-US" u="sng" dirty="0" smtClean="0">
                <a:solidFill>
                  <a:schemeClr val="accent1"/>
                </a:solidFill>
              </a:rPr>
              <a:t>System Analysis</a:t>
            </a:r>
            <a:endParaRPr lang="en-US" u="sng" dirty="0">
              <a:solidFill>
                <a:schemeClr val="accent1"/>
              </a:solidFill>
            </a:endParaRPr>
          </a:p>
        </p:txBody>
      </p:sp>
      <p:sp>
        <p:nvSpPr>
          <p:cNvPr id="30" name="Metin kutusu 29"/>
          <p:cNvSpPr txBox="1"/>
          <p:nvPr/>
        </p:nvSpPr>
        <p:spPr>
          <a:xfrm>
            <a:off x="0" y="12452374"/>
            <a:ext cx="12034684" cy="843436"/>
          </a:xfrm>
          <a:prstGeom prst="rect">
            <a:avLst/>
          </a:prstGeom>
          <a:noFill/>
        </p:spPr>
        <p:txBody>
          <a:bodyPr wrap="square" rtlCol="0">
            <a:spAutoFit/>
          </a:bodyPr>
          <a:lstStyle/>
          <a:p>
            <a:pPr algn="ctr"/>
            <a:r>
              <a:rPr lang="en-US" u="sng" dirty="0" smtClean="0">
                <a:solidFill>
                  <a:schemeClr val="accent1"/>
                </a:solidFill>
              </a:rPr>
              <a:t>Causes And Symptoms</a:t>
            </a:r>
            <a:endParaRPr lang="en-US" u="sng" dirty="0">
              <a:solidFill>
                <a:schemeClr val="accent1"/>
              </a:solidFill>
            </a:endParaRPr>
          </a:p>
        </p:txBody>
      </p:sp>
      <p:sp>
        <p:nvSpPr>
          <p:cNvPr id="31" name="Metin kutusu 30"/>
          <p:cNvSpPr txBox="1"/>
          <p:nvPr/>
        </p:nvSpPr>
        <p:spPr>
          <a:xfrm>
            <a:off x="11545968" y="1760104"/>
            <a:ext cx="9167449" cy="843436"/>
          </a:xfrm>
          <a:prstGeom prst="rect">
            <a:avLst/>
          </a:prstGeom>
          <a:noFill/>
        </p:spPr>
        <p:txBody>
          <a:bodyPr wrap="square" rtlCol="0">
            <a:spAutoFit/>
          </a:bodyPr>
          <a:lstStyle/>
          <a:p>
            <a:pPr algn="ctr"/>
            <a:r>
              <a:rPr lang="en-US" u="sng" dirty="0" smtClean="0">
                <a:solidFill>
                  <a:schemeClr val="accent1"/>
                </a:solidFill>
              </a:rPr>
              <a:t>Problem Definition</a:t>
            </a:r>
            <a:endParaRPr lang="en-US" u="sng" dirty="0">
              <a:solidFill>
                <a:schemeClr val="accent1"/>
              </a:solidFill>
            </a:endParaRPr>
          </a:p>
        </p:txBody>
      </p:sp>
      <p:pic>
        <p:nvPicPr>
          <p:cNvPr id="34" name="Resim 33"/>
          <p:cNvPicPr>
            <a:picLocks noChangeAspect="1"/>
          </p:cNvPicPr>
          <p:nvPr/>
        </p:nvPicPr>
        <p:blipFill rotWithShape="1">
          <a:blip r:embed="rId5">
            <a:extLst>
              <a:ext uri="{28A0092B-C50C-407E-A947-70E740481C1C}">
                <a14:useLocalDpi xmlns:a14="http://schemas.microsoft.com/office/drawing/2010/main" val="0"/>
              </a:ext>
            </a:extLst>
          </a:blip>
          <a:srcRect l="113" r="82575"/>
          <a:stretch/>
        </p:blipFill>
        <p:spPr>
          <a:xfrm>
            <a:off x="891214" y="69852"/>
            <a:ext cx="1269515" cy="1407983"/>
          </a:xfrm>
          <a:prstGeom prst="rect">
            <a:avLst/>
          </a:prstGeom>
        </p:spPr>
      </p:pic>
      <p:sp>
        <p:nvSpPr>
          <p:cNvPr id="35" name="Dikdörtgen 34"/>
          <p:cNvSpPr/>
          <p:nvPr/>
        </p:nvSpPr>
        <p:spPr>
          <a:xfrm>
            <a:off x="12346897" y="2999740"/>
            <a:ext cx="7184004" cy="3985706"/>
          </a:xfrm>
          <a:prstGeom prst="rect">
            <a:avLst/>
          </a:prstGeom>
        </p:spPr>
        <p:txBody>
          <a:bodyPr wrap="square">
            <a:spAutoFit/>
          </a:bodyPr>
          <a:lstStyle/>
          <a:p>
            <a:r>
              <a:rPr lang="en-US" sz="2300" dirty="0" smtClean="0">
                <a:ea typeface="Tahoma" panose="020B0604030504040204" pitchFamily="34" charset="0"/>
                <a:cs typeface="Tahoma" panose="020B0604030504040204" pitchFamily="34" charset="0"/>
              </a:rPr>
              <a:t>Model will be presented with its notation and set of constraints. The problem is to allocate the chicks to the farms with minimum cost in order to meet the weekly demand.</a:t>
            </a:r>
          </a:p>
          <a:p>
            <a:endParaRPr lang="en-US" sz="2300" dirty="0" smtClean="0">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US" sz="2300" dirty="0" smtClean="0">
                <a:ea typeface="Tahoma" panose="020B0604030504040204" pitchFamily="34" charset="0"/>
                <a:cs typeface="Tahoma" panose="020B0604030504040204" pitchFamily="34" charset="0"/>
              </a:rPr>
              <a:t>How many chicks? When to/from hatchery?</a:t>
            </a:r>
          </a:p>
          <a:p>
            <a:pPr marL="342900" indent="-342900" algn="just">
              <a:buFont typeface="Arial" panose="020B0604020202020204" pitchFamily="34" charset="0"/>
              <a:buChar char="•"/>
            </a:pPr>
            <a:r>
              <a:rPr lang="en-US" sz="2300" dirty="0" smtClean="0">
                <a:ea typeface="Tahoma" panose="020B0604030504040204" pitchFamily="34" charset="0"/>
                <a:cs typeface="Tahoma" panose="020B0604030504040204" pitchFamily="34" charset="0"/>
              </a:rPr>
              <a:t>How many chicks to which farms? When?</a:t>
            </a:r>
          </a:p>
          <a:p>
            <a:pPr marL="342900" indent="-342900" algn="just">
              <a:buFont typeface="Arial" panose="020B0604020202020204" pitchFamily="34" charset="0"/>
              <a:buChar char="•"/>
            </a:pPr>
            <a:r>
              <a:rPr lang="en-US" sz="2300" dirty="0" smtClean="0">
                <a:ea typeface="Tahoma" panose="020B0604030504040204" pitchFamily="34" charset="0"/>
                <a:cs typeface="Tahoma" panose="020B0604030504040204" pitchFamily="34" charset="0"/>
              </a:rPr>
              <a:t>Which farms to be subcontracted? (toms, hens)</a:t>
            </a:r>
          </a:p>
          <a:p>
            <a:pPr marL="342900" indent="-342900" algn="just">
              <a:buFont typeface="Arial" panose="020B0604020202020204" pitchFamily="34" charset="0"/>
              <a:buChar char="•"/>
            </a:pPr>
            <a:r>
              <a:rPr lang="en-US" sz="2300" dirty="0" smtClean="0">
                <a:ea typeface="Tahoma" panose="020B0604030504040204" pitchFamily="34" charset="0"/>
                <a:cs typeface="Tahoma" panose="020B0604030504040204" pitchFamily="34" charset="0"/>
              </a:rPr>
              <a:t>How many turkeys ?</a:t>
            </a:r>
          </a:p>
          <a:p>
            <a:pPr marL="342900" indent="-342900" algn="just">
              <a:buFont typeface="Arial" panose="020B0604020202020204" pitchFamily="34" charset="0"/>
              <a:buChar char="•"/>
            </a:pPr>
            <a:r>
              <a:rPr lang="en-US" sz="2300" dirty="0" smtClean="0">
                <a:ea typeface="Tahoma" panose="020B0604030504040204" pitchFamily="34" charset="0"/>
                <a:cs typeface="Tahoma" panose="020B0604030504040204" pitchFamily="34" charset="0"/>
              </a:rPr>
              <a:t>Operating cost analysis of the turkey breeding system</a:t>
            </a:r>
          </a:p>
          <a:p>
            <a:endParaRPr lang="en-US" sz="2300" dirty="0">
              <a:ea typeface="Tahoma" panose="020B0604030504040204" pitchFamily="34" charset="0"/>
              <a:cs typeface="Tahoma" panose="020B0604030504040204" pitchFamily="34" charset="0"/>
            </a:endParaRPr>
          </a:p>
        </p:txBody>
      </p:sp>
      <p:sp>
        <p:nvSpPr>
          <p:cNvPr id="132" name="Metin kutusu 131"/>
          <p:cNvSpPr txBox="1"/>
          <p:nvPr/>
        </p:nvSpPr>
        <p:spPr>
          <a:xfrm>
            <a:off x="11442041" y="7524399"/>
            <a:ext cx="9375302" cy="843436"/>
          </a:xfrm>
          <a:prstGeom prst="rect">
            <a:avLst/>
          </a:prstGeom>
          <a:noFill/>
        </p:spPr>
        <p:txBody>
          <a:bodyPr wrap="square" rtlCol="0">
            <a:spAutoFit/>
          </a:bodyPr>
          <a:lstStyle/>
          <a:p>
            <a:pPr algn="ctr"/>
            <a:r>
              <a:rPr lang="en-US" u="sng" dirty="0" smtClean="0">
                <a:solidFill>
                  <a:schemeClr val="accent1"/>
                </a:solidFill>
              </a:rPr>
              <a:t>Modeling And Formulating</a:t>
            </a:r>
            <a:endParaRPr lang="en-US" u="sng" dirty="0">
              <a:solidFill>
                <a:schemeClr val="accent1"/>
              </a:solidFill>
            </a:endParaRPr>
          </a:p>
        </p:txBody>
      </p:sp>
      <p:sp>
        <p:nvSpPr>
          <p:cNvPr id="173" name="Metin kutusu 172"/>
          <p:cNvSpPr txBox="1"/>
          <p:nvPr/>
        </p:nvSpPr>
        <p:spPr>
          <a:xfrm>
            <a:off x="0" y="18432820"/>
            <a:ext cx="12034684" cy="843436"/>
          </a:xfrm>
          <a:prstGeom prst="rect">
            <a:avLst/>
          </a:prstGeom>
          <a:noFill/>
        </p:spPr>
        <p:txBody>
          <a:bodyPr wrap="square" rtlCol="0">
            <a:spAutoFit/>
          </a:bodyPr>
          <a:lstStyle/>
          <a:p>
            <a:pPr algn="ctr"/>
            <a:r>
              <a:rPr lang="en-US" u="sng" dirty="0" smtClean="0">
                <a:solidFill>
                  <a:schemeClr val="accent1"/>
                </a:solidFill>
              </a:rPr>
              <a:t>Literature Survey</a:t>
            </a:r>
            <a:endParaRPr lang="en-US" u="sng" dirty="0">
              <a:solidFill>
                <a:schemeClr val="accent1"/>
              </a:solidFill>
            </a:endParaRPr>
          </a:p>
        </p:txBody>
      </p:sp>
      <p:sp>
        <p:nvSpPr>
          <p:cNvPr id="155" name="Dikdörtgen 154"/>
          <p:cNvSpPr/>
          <p:nvPr/>
        </p:nvSpPr>
        <p:spPr>
          <a:xfrm>
            <a:off x="0" y="19331812"/>
            <a:ext cx="12314176" cy="2215991"/>
          </a:xfrm>
          <a:prstGeom prst="rect">
            <a:avLst/>
          </a:prstGeom>
        </p:spPr>
        <p:txBody>
          <a:bodyPr wrap="square">
            <a:spAutoFit/>
          </a:bodyPr>
          <a:lstStyle/>
          <a:p>
            <a:pPr marL="342900" indent="-342900">
              <a:buFont typeface="Wingdings" panose="05000000000000000000" pitchFamily="2" charset="2"/>
              <a:buChar char="v"/>
            </a:pPr>
            <a:r>
              <a:rPr lang="en-US" sz="2300" dirty="0">
                <a:cs typeface="Arial" panose="020B0604020202020204" pitchFamily="34" charset="0"/>
              </a:rPr>
              <a:t>Aggregate Production Planning</a:t>
            </a:r>
          </a:p>
          <a:p>
            <a:pPr marL="342900" indent="-342900">
              <a:buFont typeface="Wingdings" panose="05000000000000000000" pitchFamily="2" charset="2"/>
              <a:buChar char="v"/>
            </a:pPr>
            <a:r>
              <a:rPr lang="en-US" sz="2300" dirty="0">
                <a:cs typeface="Arial" panose="020B0604020202020204" pitchFamily="34" charset="0"/>
              </a:rPr>
              <a:t>Linear Programming</a:t>
            </a:r>
          </a:p>
          <a:p>
            <a:pPr marL="342900" indent="-342900">
              <a:buFont typeface="Wingdings" panose="05000000000000000000" pitchFamily="2" charset="2"/>
              <a:buChar char="v"/>
            </a:pPr>
            <a:r>
              <a:rPr lang="en-US" sz="2300" dirty="0">
                <a:cs typeface="Arial" panose="020B0604020202020204" pitchFamily="34" charset="0"/>
              </a:rPr>
              <a:t>Mixed-Integer </a:t>
            </a:r>
            <a:r>
              <a:rPr lang="en-US" sz="2300" dirty="0" smtClean="0">
                <a:cs typeface="Arial" panose="020B0604020202020204" pitchFamily="34" charset="0"/>
              </a:rPr>
              <a:t>Programming</a:t>
            </a:r>
            <a:endParaRPr lang="en-US" sz="2300" dirty="0">
              <a:cs typeface="Arial" panose="020B0604020202020204" pitchFamily="34" charset="0"/>
            </a:endParaRPr>
          </a:p>
          <a:p>
            <a:r>
              <a:rPr lang="en-US" sz="2300" dirty="0">
                <a:cs typeface="Arial" panose="020B0604020202020204" pitchFamily="34" charset="0"/>
              </a:rPr>
              <a:t>*Introduction to Operations Research 7th Edition Hillier And Lieberman</a:t>
            </a:r>
          </a:p>
          <a:p>
            <a:r>
              <a:rPr lang="en-US" sz="2300" dirty="0">
                <a:cs typeface="Arial" panose="020B0604020202020204" pitchFamily="34" charset="0"/>
              </a:rPr>
              <a:t>*Production and Operations Analysis  6th Edition Steven </a:t>
            </a:r>
            <a:r>
              <a:rPr lang="en-US" sz="2300" dirty="0" err="1">
                <a:cs typeface="Arial" panose="020B0604020202020204" pitchFamily="34" charset="0"/>
              </a:rPr>
              <a:t>Nahmias</a:t>
            </a:r>
            <a:endParaRPr lang="en-US" sz="2300" dirty="0">
              <a:cs typeface="Arial" panose="020B0604020202020204" pitchFamily="34" charset="0"/>
            </a:endParaRPr>
          </a:p>
          <a:p>
            <a:pPr marL="342900" indent="-342900">
              <a:buFont typeface="Wingdings" panose="05000000000000000000" pitchFamily="2" charset="2"/>
              <a:buChar char="v"/>
            </a:pPr>
            <a:endParaRPr lang="en-US" sz="2300" dirty="0">
              <a:cs typeface="Arial" panose="020B0604020202020204" pitchFamily="34" charset="0"/>
            </a:endParaRPr>
          </a:p>
        </p:txBody>
      </p:sp>
      <p:graphicFrame>
        <p:nvGraphicFramePr>
          <p:cNvPr id="157" name="Tablo 156"/>
          <p:cNvGraphicFramePr>
            <a:graphicFrameLocks noGrp="1"/>
          </p:cNvGraphicFramePr>
          <p:nvPr>
            <p:extLst>
              <p:ext uri="{D42A27DB-BD31-4B8C-83A1-F6EECF244321}">
                <p14:modId xmlns:p14="http://schemas.microsoft.com/office/powerpoint/2010/main" val="210020208"/>
              </p:ext>
            </p:extLst>
          </p:nvPr>
        </p:nvGraphicFramePr>
        <p:xfrm>
          <a:off x="21165508" y="3842237"/>
          <a:ext cx="8695287" cy="2681730"/>
        </p:xfrm>
        <a:graphic>
          <a:graphicData uri="http://schemas.openxmlformats.org/drawingml/2006/table">
            <a:tbl>
              <a:tblPr>
                <a:tableStyleId>{5FD0F851-EC5A-4D38-B0AD-8093EC10F338}</a:tableStyleId>
              </a:tblPr>
              <a:tblGrid>
                <a:gridCol w="837711"/>
                <a:gridCol w="1292815"/>
                <a:gridCol w="451075"/>
                <a:gridCol w="1111579"/>
                <a:gridCol w="809520"/>
                <a:gridCol w="789382"/>
                <a:gridCol w="1341145"/>
                <a:gridCol w="1047140"/>
                <a:gridCol w="1014920"/>
              </a:tblGrid>
              <a:tr h="297970">
                <a:tc>
                  <a:txBody>
                    <a:bodyPr/>
                    <a:lstStyle/>
                    <a:p>
                      <a:pPr algn="ctr" fontAlgn="ctr"/>
                      <a:r>
                        <a:rPr lang="tr-TR" sz="1400" u="none" strike="noStrike" dirty="0">
                          <a:effectLst/>
                        </a:rPr>
                        <a:t>F</a:t>
                      </a:r>
                      <a:endParaRPr lang="tr-TR" sz="1400" b="1" i="0" u="none" strike="noStrike" dirty="0">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D</a:t>
                      </a:r>
                      <a:endParaRPr lang="tr-TR" sz="1400" b="1"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PK</a:t>
                      </a:r>
                      <a:endParaRPr lang="tr-TR" sz="1400" b="1"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Avarage Time</a:t>
                      </a:r>
                      <a:endParaRPr lang="tr-TR" sz="1400" b="1"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Max Time</a:t>
                      </a:r>
                      <a:endParaRPr lang="tr-TR" sz="1400" b="1"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Min Time</a:t>
                      </a:r>
                      <a:endParaRPr lang="tr-TR" sz="1400" b="1"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dirty="0">
                          <a:effectLst/>
                        </a:rPr>
                        <a:t>Optimal </a:t>
                      </a:r>
                      <a:r>
                        <a:rPr lang="tr-TR" sz="1400" u="none" strike="noStrike" dirty="0" err="1">
                          <a:effectLst/>
                        </a:rPr>
                        <a:t>Avarage</a:t>
                      </a:r>
                      <a:endParaRPr lang="tr-TR" sz="1400" b="1" i="0" u="none" strike="noStrike" dirty="0">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Max Optimal</a:t>
                      </a:r>
                      <a:endParaRPr lang="tr-TR" sz="1400" b="1"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dirty="0" err="1">
                          <a:effectLst/>
                        </a:rPr>
                        <a:t>Min</a:t>
                      </a:r>
                      <a:r>
                        <a:rPr lang="tr-TR" sz="1400" u="none" strike="noStrike" dirty="0">
                          <a:effectLst/>
                        </a:rPr>
                        <a:t> Optimal</a:t>
                      </a:r>
                      <a:endParaRPr lang="tr-TR" sz="1400" b="1" i="0" u="none" strike="noStrike" dirty="0">
                        <a:solidFill>
                          <a:srgbClr val="000000"/>
                        </a:solidFill>
                        <a:effectLst/>
                        <a:latin typeface="Calibri" panose="020F0502020204030204" pitchFamily="34" charset="0"/>
                      </a:endParaRPr>
                    </a:p>
                  </a:txBody>
                  <a:tcPr marL="12065" marR="12065" marT="12065" marB="0" anchor="ctr"/>
                </a:tc>
              </a:tr>
              <a:tr h="297970">
                <a:tc>
                  <a:txBody>
                    <a:bodyPr/>
                    <a:lstStyle/>
                    <a:p>
                      <a:pPr algn="ctr" fontAlgn="ctr"/>
                      <a:r>
                        <a:rPr lang="tr-TR" sz="1400" u="none" strike="noStrike">
                          <a:effectLst/>
                        </a:rPr>
                        <a:t>F:U[10;50]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D:U[3000;90000]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1'01''00'''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2'16''38'''</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12''09'''</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8895</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dirty="0">
                          <a:effectLst/>
                        </a:rPr>
                        <a:t>9100</a:t>
                      </a:r>
                      <a:endParaRPr lang="tr-TR" sz="1400" b="0" i="0" u="none" strike="noStrike" dirty="0">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8759</a:t>
                      </a:r>
                      <a:endParaRPr lang="tr-TR" sz="1400" b="0" i="0" u="none" strike="noStrike">
                        <a:solidFill>
                          <a:srgbClr val="000000"/>
                        </a:solidFill>
                        <a:effectLst/>
                        <a:latin typeface="Calibri" panose="020F0502020204030204" pitchFamily="34" charset="0"/>
                      </a:endParaRPr>
                    </a:p>
                  </a:txBody>
                  <a:tcPr marL="12065" marR="12065" marT="12065" marB="0" anchor="ctr"/>
                </a:tc>
              </a:tr>
              <a:tr h="297970">
                <a:tc>
                  <a:txBody>
                    <a:bodyPr/>
                    <a:lstStyle/>
                    <a:p>
                      <a:pPr algn="ctr" fontAlgn="ctr"/>
                      <a:r>
                        <a:rPr lang="tr-TR" sz="1400" u="none" strike="noStrike">
                          <a:effectLst/>
                        </a:rPr>
                        <a:t>F:U[10;50]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D:U[3000;90000]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1'03''10'''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1'45''01''</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15''47'''</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8895</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9100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8759</a:t>
                      </a:r>
                      <a:endParaRPr lang="tr-TR" sz="1400" b="0" i="0" u="none" strike="noStrike">
                        <a:solidFill>
                          <a:srgbClr val="000000"/>
                        </a:solidFill>
                        <a:effectLst/>
                        <a:latin typeface="Calibri" panose="020F0502020204030204" pitchFamily="34" charset="0"/>
                      </a:endParaRPr>
                    </a:p>
                  </a:txBody>
                  <a:tcPr marL="12065" marR="12065" marT="12065" marB="0" anchor="ctr"/>
                </a:tc>
              </a:tr>
              <a:tr h="297970">
                <a:tc>
                  <a:txBody>
                    <a:bodyPr/>
                    <a:lstStyle/>
                    <a:p>
                      <a:pPr algn="ctr" fontAlgn="ctr"/>
                      <a:r>
                        <a:rPr lang="tr-TR" sz="1400" u="none" strike="noStrike">
                          <a:effectLst/>
                        </a:rPr>
                        <a:t>F:U[10;50]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D:U[5000;70000]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34''04'''</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1'9''47''</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16''10'''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7879</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8286</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7523</a:t>
                      </a:r>
                      <a:endParaRPr lang="tr-TR" sz="1400" b="0" i="0" u="none" strike="noStrike">
                        <a:solidFill>
                          <a:srgbClr val="000000"/>
                        </a:solidFill>
                        <a:effectLst/>
                        <a:latin typeface="Calibri" panose="020F0502020204030204" pitchFamily="34" charset="0"/>
                      </a:endParaRPr>
                    </a:p>
                  </a:txBody>
                  <a:tcPr marL="12065" marR="12065" marT="12065" marB="0" anchor="ctr"/>
                </a:tc>
              </a:tr>
              <a:tr h="297970">
                <a:tc>
                  <a:txBody>
                    <a:bodyPr/>
                    <a:lstStyle/>
                    <a:p>
                      <a:pPr algn="ctr" fontAlgn="ctr"/>
                      <a:r>
                        <a:rPr lang="tr-TR" sz="1400" u="none" strike="noStrike">
                          <a:effectLst/>
                        </a:rPr>
                        <a:t>F:U[10;50]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D:U[5000;70000]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57''06'''</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2'25''47''</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11''11'''</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7879</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8286</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7523</a:t>
                      </a:r>
                      <a:endParaRPr lang="tr-TR" sz="1400" b="0" i="0" u="none" strike="noStrike">
                        <a:solidFill>
                          <a:srgbClr val="000000"/>
                        </a:solidFill>
                        <a:effectLst/>
                        <a:latin typeface="Calibri" panose="020F0502020204030204" pitchFamily="34" charset="0"/>
                      </a:endParaRPr>
                    </a:p>
                  </a:txBody>
                  <a:tcPr marL="12065" marR="12065" marT="12065" marB="0" anchor="ctr"/>
                </a:tc>
              </a:tr>
              <a:tr h="297970">
                <a:tc>
                  <a:txBody>
                    <a:bodyPr/>
                    <a:lstStyle/>
                    <a:p>
                      <a:pPr algn="ctr" fontAlgn="ctr"/>
                      <a:r>
                        <a:rPr lang="tr-TR" sz="1400" u="none" strike="noStrike">
                          <a:effectLst/>
                        </a:rPr>
                        <a:t>F:u[20;40]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D:U[3000;90000]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1'34'00'''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2'46''31'''</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32''45'''</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8012</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16067</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9494</a:t>
                      </a:r>
                      <a:endParaRPr lang="tr-TR" sz="1400" b="0" i="0" u="none" strike="noStrike">
                        <a:solidFill>
                          <a:srgbClr val="000000"/>
                        </a:solidFill>
                        <a:effectLst/>
                        <a:latin typeface="Calibri" panose="020F0502020204030204" pitchFamily="34" charset="0"/>
                      </a:endParaRPr>
                    </a:p>
                  </a:txBody>
                  <a:tcPr marL="12065" marR="12065" marT="12065" marB="0" anchor="ctr"/>
                </a:tc>
              </a:tr>
              <a:tr h="297970">
                <a:tc>
                  <a:txBody>
                    <a:bodyPr/>
                    <a:lstStyle/>
                    <a:p>
                      <a:pPr algn="ctr" fontAlgn="ctr"/>
                      <a:r>
                        <a:rPr lang="tr-TR" sz="1400" u="none" strike="noStrike">
                          <a:effectLst/>
                        </a:rPr>
                        <a:t>F:u[20;40]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D:U[3000;90000]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2'09''00'''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3'15'08</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48''26'''</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8012</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16067</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9494</a:t>
                      </a:r>
                      <a:endParaRPr lang="tr-TR" sz="1400" b="0" i="0" u="none" strike="noStrike">
                        <a:solidFill>
                          <a:srgbClr val="000000"/>
                        </a:solidFill>
                        <a:effectLst/>
                        <a:latin typeface="Calibri" panose="020F0502020204030204" pitchFamily="34" charset="0"/>
                      </a:endParaRPr>
                    </a:p>
                  </a:txBody>
                  <a:tcPr marL="12065" marR="12065" marT="12065" marB="0" anchor="ctr"/>
                </a:tc>
              </a:tr>
              <a:tr h="297970">
                <a:tc>
                  <a:txBody>
                    <a:bodyPr/>
                    <a:lstStyle/>
                    <a:p>
                      <a:pPr algn="ctr" fontAlgn="ctr"/>
                      <a:r>
                        <a:rPr lang="tr-TR" sz="1400" u="none" strike="noStrike">
                          <a:effectLst/>
                        </a:rPr>
                        <a:t>F:u[20;40]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D:U[5000;70000]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57''11'''</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1'07''28'''</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47''21'''</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7650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7845</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7392</a:t>
                      </a:r>
                      <a:endParaRPr lang="tr-TR" sz="1400" b="0" i="0" u="none" strike="noStrike">
                        <a:solidFill>
                          <a:srgbClr val="000000"/>
                        </a:solidFill>
                        <a:effectLst/>
                        <a:latin typeface="Calibri" panose="020F0502020204030204" pitchFamily="34" charset="0"/>
                      </a:endParaRPr>
                    </a:p>
                  </a:txBody>
                  <a:tcPr marL="12065" marR="12065" marT="12065" marB="0" anchor="ctr"/>
                </a:tc>
              </a:tr>
              <a:tr h="297970">
                <a:tc>
                  <a:txBody>
                    <a:bodyPr/>
                    <a:lstStyle/>
                    <a:p>
                      <a:pPr algn="ctr" fontAlgn="ctr"/>
                      <a:r>
                        <a:rPr lang="tr-TR" sz="1400" u="none" strike="noStrike">
                          <a:effectLst/>
                        </a:rPr>
                        <a:t>F:u[20;40]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D:U[5000;70000]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10%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49''46'''</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56''12'''</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41''27'''</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a:effectLst/>
                        </a:rPr>
                        <a:t>7650</a:t>
                      </a:r>
                      <a:endParaRPr lang="tr-TR" sz="1400" b="0" i="0" u="none" strike="noStrike">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dirty="0">
                          <a:effectLst/>
                        </a:rPr>
                        <a:t>7845</a:t>
                      </a:r>
                      <a:endParaRPr lang="tr-TR" sz="1400" b="0" i="0" u="none" strike="noStrike" dirty="0">
                        <a:solidFill>
                          <a:srgbClr val="000000"/>
                        </a:solidFill>
                        <a:effectLst/>
                        <a:latin typeface="Calibri" panose="020F0502020204030204" pitchFamily="34" charset="0"/>
                      </a:endParaRPr>
                    </a:p>
                  </a:txBody>
                  <a:tcPr marL="12065" marR="12065" marT="12065" marB="0" anchor="ctr"/>
                </a:tc>
                <a:tc>
                  <a:txBody>
                    <a:bodyPr/>
                    <a:lstStyle/>
                    <a:p>
                      <a:pPr algn="ctr" fontAlgn="ctr"/>
                      <a:r>
                        <a:rPr lang="tr-TR" sz="1400" u="none" strike="noStrike" dirty="0">
                          <a:effectLst/>
                        </a:rPr>
                        <a:t>7392</a:t>
                      </a:r>
                      <a:endParaRPr lang="tr-TR" sz="1400" b="0" i="0" u="none" strike="noStrike" dirty="0">
                        <a:solidFill>
                          <a:srgbClr val="000000"/>
                        </a:solidFill>
                        <a:effectLst/>
                        <a:latin typeface="Calibri" panose="020F0502020204030204" pitchFamily="34" charset="0"/>
                      </a:endParaRPr>
                    </a:p>
                  </a:txBody>
                  <a:tcPr marL="12065" marR="12065" marT="12065" marB="0" anchor="ctr"/>
                </a:tc>
              </a:tr>
            </a:tbl>
          </a:graphicData>
        </a:graphic>
      </p:graphicFrame>
      <p:sp>
        <p:nvSpPr>
          <p:cNvPr id="177" name="Metin kutusu 176"/>
          <p:cNvSpPr txBox="1"/>
          <p:nvPr/>
        </p:nvSpPr>
        <p:spPr>
          <a:xfrm>
            <a:off x="19968987" y="1710493"/>
            <a:ext cx="12034684" cy="843436"/>
          </a:xfrm>
          <a:prstGeom prst="rect">
            <a:avLst/>
          </a:prstGeom>
          <a:noFill/>
        </p:spPr>
        <p:txBody>
          <a:bodyPr wrap="square" rtlCol="0">
            <a:spAutoFit/>
          </a:bodyPr>
          <a:lstStyle/>
          <a:p>
            <a:pPr algn="ctr"/>
            <a:r>
              <a:rPr lang="en-US" u="sng" dirty="0" smtClean="0">
                <a:solidFill>
                  <a:schemeClr val="accent1"/>
                </a:solidFill>
              </a:rPr>
              <a:t>Solution Methodology</a:t>
            </a:r>
            <a:endParaRPr lang="en-US" u="sng" dirty="0">
              <a:solidFill>
                <a:schemeClr val="accent1"/>
              </a:solidFill>
            </a:endParaRPr>
          </a:p>
        </p:txBody>
      </p:sp>
      <p:pic>
        <p:nvPicPr>
          <p:cNvPr id="178" name="Resim 17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372976" y="64120"/>
            <a:ext cx="1487820" cy="1381547"/>
          </a:xfrm>
          <a:prstGeom prst="rect">
            <a:avLst/>
          </a:prstGeom>
        </p:spPr>
      </p:pic>
      <p:sp>
        <p:nvSpPr>
          <p:cNvPr id="158" name="Metin kutusu 157"/>
          <p:cNvSpPr txBox="1"/>
          <p:nvPr/>
        </p:nvSpPr>
        <p:spPr>
          <a:xfrm>
            <a:off x="2484468" y="-53883"/>
            <a:ext cx="25771265" cy="830997"/>
          </a:xfrm>
          <a:prstGeom prst="rect">
            <a:avLst/>
          </a:prstGeom>
          <a:noFill/>
        </p:spPr>
        <p:txBody>
          <a:bodyPr wrap="square" rtlCol="0">
            <a:spAutoFit/>
          </a:bodyPr>
          <a:lstStyle/>
          <a:p>
            <a:pPr algn="ctr"/>
            <a:r>
              <a:rPr lang="en-US" sz="4800" b="1" dirty="0" smtClean="0">
                <a:solidFill>
                  <a:schemeClr val="accent1"/>
                </a:solidFill>
                <a:latin typeface="Arial" panose="020B0604020202020204" pitchFamily="34" charset="0"/>
                <a:ea typeface="Tahoma" panose="020B0604030504040204" pitchFamily="34" charset="0"/>
                <a:cs typeface="Arial" panose="020B0604020202020204" pitchFamily="34" charset="0"/>
              </a:rPr>
              <a:t>ÇAMLI YEM TURKEY BREEDING PLANNING SYSTEM</a:t>
            </a:r>
            <a:endParaRPr lang="en-US" sz="4800" b="1" dirty="0" smtClean="0">
              <a:solidFill>
                <a:schemeClr val="accent1"/>
              </a:solidFill>
              <a:latin typeface="Arial" panose="020B0604020202020204" pitchFamily="34" charset="0"/>
              <a:ea typeface="Tahoma" panose="020B0604030504040204" pitchFamily="34" charset="0"/>
              <a:cs typeface="Arial" panose="020B0604020202020204" pitchFamily="34" charset="0"/>
            </a:endParaRPr>
          </a:p>
        </p:txBody>
      </p:sp>
      <p:sp>
        <p:nvSpPr>
          <p:cNvPr id="180" name="Metin kutusu 179"/>
          <p:cNvSpPr txBox="1"/>
          <p:nvPr/>
        </p:nvSpPr>
        <p:spPr>
          <a:xfrm>
            <a:off x="3951152" y="850227"/>
            <a:ext cx="22631400" cy="707886"/>
          </a:xfrm>
          <a:prstGeom prst="rect">
            <a:avLst/>
          </a:prstGeom>
          <a:noFill/>
        </p:spPr>
        <p:txBody>
          <a:bodyPr wrap="square" rtlCol="0">
            <a:spAutoFit/>
          </a:bodyPr>
          <a:lstStyle/>
          <a:p>
            <a:pPr algn="ctr"/>
            <a:r>
              <a:rPr lang="en-US" sz="2000" dirty="0" err="1" smtClean="0">
                <a:latin typeface="Arial" panose="020B0604020202020204" pitchFamily="34" charset="0"/>
                <a:ea typeface="Tahoma" panose="020B0604030504040204" pitchFamily="34" charset="0"/>
                <a:cs typeface="Arial" panose="020B0604020202020204" pitchFamily="34" charset="0"/>
              </a:rPr>
              <a:t>Gündüz</a:t>
            </a:r>
            <a:r>
              <a:rPr lang="en-US" sz="2000" dirty="0" smtClean="0">
                <a:latin typeface="Arial" panose="020B0604020202020204" pitchFamily="34" charset="0"/>
                <a:ea typeface="Tahoma" panose="020B0604030504040204" pitchFamily="34" charset="0"/>
                <a:cs typeface="Arial" panose="020B0604020202020204" pitchFamily="34" charset="0"/>
              </a:rPr>
              <a:t> İLSEVER, </a:t>
            </a:r>
            <a:r>
              <a:rPr lang="en-US" sz="2000" dirty="0" err="1" smtClean="0">
                <a:latin typeface="Arial" panose="020B0604020202020204" pitchFamily="34" charset="0"/>
                <a:ea typeface="Tahoma" panose="020B0604030504040204" pitchFamily="34" charset="0"/>
                <a:cs typeface="Arial" panose="020B0604020202020204" pitchFamily="34" charset="0"/>
              </a:rPr>
              <a:t>Ömer</a:t>
            </a:r>
            <a:r>
              <a:rPr lang="en-US" sz="2000" dirty="0" smtClean="0">
                <a:latin typeface="Arial" panose="020B0604020202020204" pitchFamily="34" charset="0"/>
                <a:ea typeface="Tahoma" panose="020B0604030504040204" pitchFamily="34" charset="0"/>
                <a:cs typeface="Arial" panose="020B0604020202020204" pitchFamily="34" charset="0"/>
              </a:rPr>
              <a:t> KEPENEK, </a:t>
            </a:r>
            <a:r>
              <a:rPr lang="en-US" sz="2000" dirty="0" err="1" smtClean="0">
                <a:latin typeface="Arial" panose="020B0604020202020204" pitchFamily="34" charset="0"/>
                <a:ea typeface="Tahoma" panose="020B0604030504040204" pitchFamily="34" charset="0"/>
                <a:cs typeface="Arial" panose="020B0604020202020204" pitchFamily="34" charset="0"/>
              </a:rPr>
              <a:t>Levent</a:t>
            </a:r>
            <a:r>
              <a:rPr lang="en-US" sz="2000" dirty="0" smtClean="0">
                <a:latin typeface="Arial" panose="020B0604020202020204" pitchFamily="34" charset="0"/>
                <a:ea typeface="Tahoma" panose="020B0604030504040204" pitchFamily="34" charset="0"/>
                <a:cs typeface="Arial" panose="020B0604020202020204" pitchFamily="34" charset="0"/>
              </a:rPr>
              <a:t> KANDİLLER, </a:t>
            </a:r>
            <a:r>
              <a:rPr lang="en-US" sz="2000" dirty="0" err="1" smtClean="0">
                <a:latin typeface="Arial" panose="020B0604020202020204" pitchFamily="34" charset="0"/>
                <a:ea typeface="Tahoma" panose="020B0604030504040204" pitchFamily="34" charset="0"/>
                <a:cs typeface="Arial" panose="020B0604020202020204" pitchFamily="34" charset="0"/>
              </a:rPr>
              <a:t>Sencer</a:t>
            </a:r>
            <a:r>
              <a:rPr lang="en-US" sz="2000" dirty="0" smtClean="0">
                <a:latin typeface="Arial" panose="020B0604020202020204" pitchFamily="34" charset="0"/>
                <a:ea typeface="Tahoma" panose="020B0604030504040204" pitchFamily="34" charset="0"/>
                <a:cs typeface="Arial" panose="020B0604020202020204" pitchFamily="34" charset="0"/>
              </a:rPr>
              <a:t> YERALAN, </a:t>
            </a:r>
            <a:r>
              <a:rPr lang="en-US" sz="2000" dirty="0" err="1" smtClean="0">
                <a:latin typeface="Arial" panose="020B0604020202020204" pitchFamily="34" charset="0"/>
                <a:ea typeface="Tahoma" panose="020B0604030504040204" pitchFamily="34" charset="0"/>
                <a:cs typeface="Arial" panose="020B0604020202020204" pitchFamily="34" charset="0"/>
              </a:rPr>
              <a:t>Demir</a:t>
            </a:r>
            <a:r>
              <a:rPr lang="en-US" sz="2000" dirty="0" smtClean="0">
                <a:latin typeface="Arial" panose="020B0604020202020204" pitchFamily="34" charset="0"/>
                <a:ea typeface="Tahoma" panose="020B0604030504040204" pitchFamily="34" charset="0"/>
                <a:cs typeface="Arial" panose="020B0604020202020204" pitchFamily="34" charset="0"/>
              </a:rPr>
              <a:t> ZÜMRÜT, </a:t>
            </a:r>
          </a:p>
          <a:p>
            <a:pPr algn="ctr"/>
            <a:r>
              <a:rPr lang="en-US" sz="2000" dirty="0" err="1" smtClean="0">
                <a:latin typeface="Arial" panose="020B0604020202020204" pitchFamily="34" charset="0"/>
                <a:ea typeface="Tahoma" panose="020B0604030504040204" pitchFamily="34" charset="0"/>
                <a:cs typeface="Arial" panose="020B0604020202020204" pitchFamily="34" charset="0"/>
              </a:rPr>
              <a:t>Yiğit</a:t>
            </a:r>
            <a:r>
              <a:rPr lang="en-US" sz="2000" dirty="0" smtClean="0">
                <a:latin typeface="Arial" panose="020B0604020202020204" pitchFamily="34" charset="0"/>
                <a:ea typeface="Tahoma" panose="020B0604030504040204" pitchFamily="34" charset="0"/>
                <a:cs typeface="Arial" panose="020B0604020202020204" pitchFamily="34" charset="0"/>
              </a:rPr>
              <a:t> AKSÜT, Hasan </a:t>
            </a:r>
            <a:r>
              <a:rPr lang="en-US" sz="2000" dirty="0" err="1" smtClean="0">
                <a:latin typeface="Arial" panose="020B0604020202020204" pitchFamily="34" charset="0"/>
                <a:ea typeface="Tahoma" panose="020B0604030504040204" pitchFamily="34" charset="0"/>
                <a:cs typeface="Arial" panose="020B0604020202020204" pitchFamily="34" charset="0"/>
              </a:rPr>
              <a:t>Ozan</a:t>
            </a:r>
            <a:r>
              <a:rPr lang="en-US" sz="2000" dirty="0" smtClean="0">
                <a:latin typeface="Arial" panose="020B0604020202020204" pitchFamily="34" charset="0"/>
                <a:ea typeface="Tahoma" panose="020B0604030504040204" pitchFamily="34" charset="0"/>
                <a:cs typeface="Arial" panose="020B0604020202020204" pitchFamily="34" charset="0"/>
              </a:rPr>
              <a:t> ELBİR, </a:t>
            </a:r>
            <a:r>
              <a:rPr lang="en-US" sz="2000" dirty="0" err="1" smtClean="0">
                <a:latin typeface="Arial" panose="020B0604020202020204" pitchFamily="34" charset="0"/>
                <a:ea typeface="Tahoma" panose="020B0604030504040204" pitchFamily="34" charset="0"/>
                <a:cs typeface="Arial" panose="020B0604020202020204" pitchFamily="34" charset="0"/>
              </a:rPr>
              <a:t>Kerem</a:t>
            </a:r>
            <a:r>
              <a:rPr lang="en-US" sz="2000" dirty="0" smtClean="0">
                <a:latin typeface="Arial" panose="020B0604020202020204" pitchFamily="34" charset="0"/>
                <a:ea typeface="Tahoma" panose="020B0604030504040204" pitchFamily="34" charset="0"/>
                <a:cs typeface="Arial" panose="020B0604020202020204" pitchFamily="34" charset="0"/>
              </a:rPr>
              <a:t> GÖZÜKARA</a:t>
            </a:r>
            <a:endParaRPr lang="en-US" sz="2000" dirty="0" smtClean="0">
              <a:latin typeface="Arial" panose="020B0604020202020204" pitchFamily="34" charset="0"/>
              <a:ea typeface="Tahoma" panose="020B0604030504040204" pitchFamily="34" charset="0"/>
              <a:cs typeface="Arial" panose="020B0604020202020204" pitchFamily="34" charset="0"/>
            </a:endParaRPr>
          </a:p>
        </p:txBody>
      </p:sp>
      <p:graphicFrame>
        <p:nvGraphicFramePr>
          <p:cNvPr id="139" name="Nesne 138"/>
          <p:cNvGraphicFramePr>
            <a:graphicFrameLocks noChangeAspect="1"/>
          </p:cNvGraphicFramePr>
          <p:nvPr>
            <p:extLst>
              <p:ext uri="{D42A27DB-BD31-4B8C-83A1-F6EECF244321}">
                <p14:modId xmlns:p14="http://schemas.microsoft.com/office/powerpoint/2010/main" val="2080982589"/>
              </p:ext>
            </p:extLst>
          </p:nvPr>
        </p:nvGraphicFramePr>
        <p:xfrm>
          <a:off x="5647668" y="5349975"/>
          <a:ext cx="1746093" cy="1667440"/>
        </p:xfrm>
        <a:graphic>
          <a:graphicData uri="http://schemas.openxmlformats.org/presentationml/2006/ole">
            <mc:AlternateContent xmlns:mc="http://schemas.openxmlformats.org/markup-compatibility/2006">
              <mc:Choice xmlns:v="urn:schemas-microsoft-com:vml" Requires="v">
                <p:oleObj spid="_x0000_s1134" name="Image" r:id="rId7" imgW="1409400" imgH="1345680" progId="Photoshop.Image.15">
                  <p:embed/>
                </p:oleObj>
              </mc:Choice>
              <mc:Fallback>
                <p:oleObj name="Image" r:id="rId7" imgW="1409400" imgH="1345680" progId="Photoshop.Image.15">
                  <p:embed/>
                  <p:pic>
                    <p:nvPicPr>
                      <p:cNvPr id="0" name=""/>
                      <p:cNvPicPr/>
                      <p:nvPr/>
                    </p:nvPicPr>
                    <p:blipFill>
                      <a:blip r:embed="rId8"/>
                      <a:stretch>
                        <a:fillRect/>
                      </a:stretch>
                    </p:blipFill>
                    <p:spPr>
                      <a:xfrm>
                        <a:off x="5647668" y="5349975"/>
                        <a:ext cx="1746093" cy="1667440"/>
                      </a:xfrm>
                      <a:prstGeom prst="rect">
                        <a:avLst/>
                      </a:prstGeom>
                    </p:spPr>
                  </p:pic>
                </p:oleObj>
              </mc:Fallback>
            </mc:AlternateContent>
          </a:graphicData>
        </a:graphic>
      </p:graphicFrame>
      <p:cxnSp>
        <p:nvCxnSpPr>
          <p:cNvPr id="140" name="Düz Bağlayıcı 139"/>
          <p:cNvCxnSpPr/>
          <p:nvPr/>
        </p:nvCxnSpPr>
        <p:spPr>
          <a:xfrm flipH="1" flipV="1">
            <a:off x="3160055" y="6068652"/>
            <a:ext cx="2487613" cy="133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Düz Bağlayıcı 140"/>
          <p:cNvCxnSpPr/>
          <p:nvPr/>
        </p:nvCxnSpPr>
        <p:spPr>
          <a:xfrm flipH="1">
            <a:off x="3160055" y="6183695"/>
            <a:ext cx="2487614" cy="269767"/>
          </a:xfrm>
          <a:prstGeom prst="line">
            <a:avLst/>
          </a:prstGeom>
        </p:spPr>
        <p:style>
          <a:lnRef idx="1">
            <a:schemeClr val="accent1"/>
          </a:lnRef>
          <a:fillRef idx="0">
            <a:schemeClr val="accent1"/>
          </a:fillRef>
          <a:effectRef idx="0">
            <a:schemeClr val="accent1"/>
          </a:effectRef>
          <a:fontRef idx="minor">
            <a:schemeClr val="tx1"/>
          </a:fontRef>
        </p:style>
      </p:cxnSp>
      <p:pic>
        <p:nvPicPr>
          <p:cNvPr id="160" name="Resim 159"/>
          <p:cNvPicPr>
            <a:picLocks noChangeAspect="1"/>
          </p:cNvPicPr>
          <p:nvPr/>
        </p:nvPicPr>
        <p:blipFill>
          <a:blip r:embed="rId9"/>
          <a:stretch>
            <a:fillRect/>
          </a:stretch>
        </p:blipFill>
        <p:spPr>
          <a:xfrm>
            <a:off x="12350853" y="8174329"/>
            <a:ext cx="7176092" cy="6353927"/>
          </a:xfrm>
          <a:prstGeom prst="rect">
            <a:avLst/>
          </a:prstGeom>
        </p:spPr>
      </p:pic>
      <p:sp>
        <p:nvSpPr>
          <p:cNvPr id="163" name="Metin kutusu 162"/>
          <p:cNvSpPr txBox="1"/>
          <p:nvPr/>
        </p:nvSpPr>
        <p:spPr>
          <a:xfrm>
            <a:off x="12345607" y="14406427"/>
            <a:ext cx="7368823" cy="6463308"/>
          </a:xfrm>
          <a:prstGeom prst="rect">
            <a:avLst/>
          </a:prstGeom>
          <a:noFill/>
        </p:spPr>
        <p:txBody>
          <a:bodyPr wrap="square" rtlCol="0">
            <a:spAutoFit/>
          </a:bodyPr>
          <a:lstStyle/>
          <a:p>
            <a:r>
              <a:rPr lang="en-US" sz="2300" b="1" dirty="0" smtClean="0"/>
              <a:t>	Sets</a:t>
            </a:r>
            <a:endParaRPr lang="en-US" sz="2300" dirty="0" smtClean="0"/>
          </a:p>
          <a:p>
            <a:r>
              <a:rPr lang="en-US" sz="2300" b="1" dirty="0" smtClean="0"/>
              <a:t>T</a:t>
            </a:r>
            <a:r>
              <a:rPr lang="en-US" sz="2300" dirty="0" smtClean="0"/>
              <a:t>     Weeks, in index t        t=1,…,T</a:t>
            </a:r>
          </a:p>
          <a:p>
            <a:r>
              <a:rPr lang="en-US" sz="2300" b="1" dirty="0" smtClean="0"/>
              <a:t>J</a:t>
            </a:r>
            <a:r>
              <a:rPr lang="en-US" sz="2300" dirty="0" smtClean="0"/>
              <a:t>      Farms, in index j         j=1,…,J</a:t>
            </a:r>
          </a:p>
          <a:p>
            <a:r>
              <a:rPr lang="en-US" sz="2300" b="1" dirty="0" smtClean="0"/>
              <a:t>G</a:t>
            </a:r>
            <a:r>
              <a:rPr lang="en-US" sz="2300" dirty="0" smtClean="0"/>
              <a:t>     Types, in index g        g=1,…,G</a:t>
            </a:r>
          </a:p>
          <a:p>
            <a:r>
              <a:rPr lang="en-US" sz="2300" b="1" dirty="0" smtClean="0"/>
              <a:t>	Parameters</a:t>
            </a:r>
            <a:endParaRPr lang="en-US" sz="2300" dirty="0" smtClean="0"/>
          </a:p>
          <a:p>
            <a:r>
              <a:rPr lang="en-US" sz="2300" b="1" dirty="0" smtClean="0"/>
              <a:t>F</a:t>
            </a:r>
            <a:r>
              <a:rPr lang="en-US" sz="2300" b="1" baseline="-25000" dirty="0" smtClean="0"/>
              <a:t>j</a:t>
            </a:r>
            <a:r>
              <a:rPr lang="en-US" sz="2300" dirty="0" smtClean="0"/>
              <a:t>     Weekly operating cost of a farm (TL)</a:t>
            </a:r>
          </a:p>
          <a:p>
            <a:r>
              <a:rPr lang="en-US" sz="2300" b="1" dirty="0" err="1" smtClean="0"/>
              <a:t>A</a:t>
            </a:r>
            <a:r>
              <a:rPr lang="en-US" sz="2300" b="1" baseline="-25000" dirty="0" err="1" smtClean="0"/>
              <a:t>j</a:t>
            </a:r>
            <a:r>
              <a:rPr lang="en-US" sz="2300" baseline="-25000" dirty="0" smtClean="0"/>
              <a:t> </a:t>
            </a:r>
            <a:r>
              <a:rPr lang="en-US" sz="2300" dirty="0" smtClean="0"/>
              <a:t>    Farm capacity (#chick)</a:t>
            </a:r>
          </a:p>
          <a:p>
            <a:r>
              <a:rPr lang="en-US" sz="2300" b="1" dirty="0" smtClean="0"/>
              <a:t>D</a:t>
            </a:r>
            <a:r>
              <a:rPr lang="en-US" sz="2300" b="1" baseline="-25000" dirty="0" smtClean="0"/>
              <a:t>t</a:t>
            </a:r>
            <a:r>
              <a:rPr lang="en-US" sz="2300" baseline="-25000" dirty="0" smtClean="0"/>
              <a:t> </a:t>
            </a:r>
            <a:r>
              <a:rPr lang="en-US" sz="2300" dirty="0" smtClean="0"/>
              <a:t>    Weekly demand (chick equivalent)</a:t>
            </a:r>
          </a:p>
          <a:p>
            <a:r>
              <a:rPr lang="en-US" sz="2300" b="1" dirty="0" err="1" smtClean="0"/>
              <a:t>L</a:t>
            </a:r>
            <a:r>
              <a:rPr lang="en-US" sz="2300" b="1" baseline="-25000" dirty="0" err="1" smtClean="0"/>
              <a:t>g</a:t>
            </a:r>
            <a:r>
              <a:rPr lang="en-US" sz="2300" baseline="-25000" dirty="0" smtClean="0"/>
              <a:t> </a:t>
            </a:r>
            <a:r>
              <a:rPr lang="en-US" sz="2300" dirty="0" smtClean="0"/>
              <a:t>    Transition time of chicks into turkeys 	(weekly)</a:t>
            </a:r>
          </a:p>
          <a:p>
            <a:r>
              <a:rPr lang="en-US" sz="2300" b="1" dirty="0" smtClean="0"/>
              <a:t>K</a:t>
            </a:r>
            <a:r>
              <a:rPr lang="en-US" sz="2300" dirty="0" smtClean="0"/>
              <a:t>      Weekly number of chicks taken from the hatchery </a:t>
            </a:r>
          </a:p>
          <a:p>
            <a:r>
              <a:rPr lang="en-US" sz="2300" b="1" dirty="0" smtClean="0"/>
              <a:t>P</a:t>
            </a:r>
            <a:r>
              <a:rPr lang="en-US" sz="2300" dirty="0" smtClean="0"/>
              <a:t>      Efficiency ratio of hatchery (%)</a:t>
            </a:r>
          </a:p>
          <a:p>
            <a:r>
              <a:rPr lang="en-US" sz="2300" b="1" dirty="0" smtClean="0"/>
              <a:t>Del</a:t>
            </a:r>
            <a:r>
              <a:rPr lang="en-US" sz="2300" dirty="0" smtClean="0"/>
              <a:t>  Male breed percentage (%)</a:t>
            </a:r>
          </a:p>
          <a:p>
            <a:r>
              <a:rPr lang="en-US" sz="2300" b="1" dirty="0" smtClean="0"/>
              <a:t>M</a:t>
            </a:r>
            <a:r>
              <a:rPr lang="en-US" sz="2300" dirty="0" smtClean="0"/>
              <a:t>     Large number</a:t>
            </a:r>
          </a:p>
          <a:p>
            <a:r>
              <a:rPr lang="en-US" sz="2300" b="1" dirty="0" smtClean="0"/>
              <a:t>	Decision Variables</a:t>
            </a:r>
            <a:endParaRPr lang="en-US" sz="2300" dirty="0" smtClean="0"/>
          </a:p>
          <a:p>
            <a:r>
              <a:rPr lang="en-US" sz="2300" b="1" dirty="0" err="1" smtClean="0"/>
              <a:t>Y</a:t>
            </a:r>
            <a:r>
              <a:rPr lang="en-US" sz="2300" b="1" baseline="-25000" dirty="0" err="1" smtClean="0"/>
              <a:t>tj</a:t>
            </a:r>
            <a:r>
              <a:rPr lang="en-US" sz="2300" baseline="-25000" dirty="0" smtClean="0"/>
              <a:t> </a:t>
            </a:r>
            <a:r>
              <a:rPr lang="en-US" sz="2300" dirty="0" smtClean="0"/>
              <a:t>    1, Farm is busy in week t 0,otherwise</a:t>
            </a:r>
          </a:p>
          <a:p>
            <a:r>
              <a:rPr lang="en-US" sz="2300" b="1" dirty="0" err="1" smtClean="0"/>
              <a:t>Z</a:t>
            </a:r>
            <a:r>
              <a:rPr lang="en-US" sz="2300" b="1" baseline="-25000" dirty="0" err="1" smtClean="0"/>
              <a:t>tjg</a:t>
            </a:r>
            <a:r>
              <a:rPr lang="en-US" sz="2300" baseline="-25000" dirty="0" smtClean="0"/>
              <a:t> </a:t>
            </a:r>
            <a:r>
              <a:rPr lang="en-US" sz="2300" dirty="0" smtClean="0"/>
              <a:t>   1, The moment the farm is ready for 	the new herd; t, g             </a:t>
            </a:r>
            <a:r>
              <a:rPr lang="en-US" sz="2300" b="1" dirty="0" err="1" smtClean="0"/>
              <a:t>X</a:t>
            </a:r>
            <a:r>
              <a:rPr lang="en-US" sz="2300" b="1" baseline="-25000" dirty="0" err="1" smtClean="0"/>
              <a:t>tjg</a:t>
            </a:r>
            <a:r>
              <a:rPr lang="en-US" sz="2300" baseline="-25000" dirty="0" smtClean="0"/>
              <a:t> </a:t>
            </a:r>
            <a:r>
              <a:rPr lang="en-US" sz="2300" dirty="0" smtClean="0"/>
              <a:t>  Weekly number of chicks to be sent 	to farm J </a:t>
            </a:r>
          </a:p>
          <a:p>
            <a:endParaRPr lang="en-US" sz="2300" dirty="0"/>
          </a:p>
        </p:txBody>
      </p:sp>
      <p:sp>
        <p:nvSpPr>
          <p:cNvPr id="245" name="Metin kutusu 244"/>
          <p:cNvSpPr txBox="1"/>
          <p:nvPr/>
        </p:nvSpPr>
        <p:spPr>
          <a:xfrm>
            <a:off x="19759846" y="6625407"/>
            <a:ext cx="12034684" cy="843436"/>
          </a:xfrm>
          <a:prstGeom prst="rect">
            <a:avLst/>
          </a:prstGeom>
          <a:noFill/>
        </p:spPr>
        <p:txBody>
          <a:bodyPr wrap="square" rtlCol="0">
            <a:spAutoFit/>
          </a:bodyPr>
          <a:lstStyle/>
          <a:p>
            <a:pPr algn="ctr"/>
            <a:r>
              <a:rPr lang="en-US" u="sng" dirty="0" smtClean="0">
                <a:solidFill>
                  <a:schemeClr val="accent1"/>
                </a:solidFill>
              </a:rPr>
              <a:t>Decision Support System</a:t>
            </a:r>
            <a:endParaRPr lang="en-US" u="sng" dirty="0">
              <a:solidFill>
                <a:schemeClr val="accent1"/>
              </a:solidFill>
            </a:endParaRPr>
          </a:p>
        </p:txBody>
      </p:sp>
      <p:sp>
        <p:nvSpPr>
          <p:cNvPr id="2" name="Dikdörtgen 1"/>
          <p:cNvSpPr/>
          <p:nvPr/>
        </p:nvSpPr>
        <p:spPr>
          <a:xfrm>
            <a:off x="21107763" y="2722886"/>
            <a:ext cx="9167450" cy="800219"/>
          </a:xfrm>
          <a:prstGeom prst="rect">
            <a:avLst/>
          </a:prstGeom>
        </p:spPr>
        <p:txBody>
          <a:bodyPr wrap="square">
            <a:spAutoFit/>
          </a:bodyPr>
          <a:lstStyle/>
          <a:p>
            <a:r>
              <a:rPr lang="en-US" sz="2300" dirty="0" smtClean="0">
                <a:ea typeface="Times New Roman" panose="02020603050405020304" pitchFamily="18" charset="0"/>
              </a:rPr>
              <a:t>The developed algorithm is compared with optimal solutions based on operating times and obtained results;</a:t>
            </a:r>
            <a:endParaRPr lang="en-US" sz="2300" dirty="0"/>
          </a:p>
        </p:txBody>
      </p:sp>
      <p:pic>
        <p:nvPicPr>
          <p:cNvPr id="3" name="Resim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1107763" y="7696176"/>
            <a:ext cx="8753032" cy="3655116"/>
          </a:xfrm>
          <a:prstGeom prst="rect">
            <a:avLst/>
          </a:prstGeom>
        </p:spPr>
      </p:pic>
      <p:pic>
        <p:nvPicPr>
          <p:cNvPr id="10" name="Resim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1107763" y="12064899"/>
            <a:ext cx="8753032" cy="3655116"/>
          </a:xfrm>
          <a:prstGeom prst="rect">
            <a:avLst/>
          </a:prstGeom>
        </p:spPr>
      </p:pic>
      <p:pic>
        <p:nvPicPr>
          <p:cNvPr id="32" name="Resim 3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1107763" y="16389403"/>
            <a:ext cx="8753032" cy="3655116"/>
          </a:xfrm>
          <a:prstGeom prst="rect">
            <a:avLst/>
          </a:prstGeom>
        </p:spPr>
      </p:pic>
    </p:spTree>
    <p:extLst>
      <p:ext uri="{BB962C8B-B14F-4D97-AF65-F5344CB8AC3E}">
        <p14:creationId xmlns:p14="http://schemas.microsoft.com/office/powerpoint/2010/main" val="377245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1433</TotalTime>
  <Words>437</Words>
  <Application>Microsoft Office PowerPoint</Application>
  <PresentationFormat>Özel</PresentationFormat>
  <Paragraphs>159</Paragraphs>
  <Slides>1</Slides>
  <Notes>0</Notes>
  <HiddenSlides>0</HiddenSlides>
  <MMClips>0</MMClips>
  <ScaleCrop>false</ScaleCrop>
  <HeadingPairs>
    <vt:vector size="8" baseType="variant">
      <vt:variant>
        <vt:lpstr>Kullanılan Yazı Tipleri</vt:lpstr>
      </vt:variant>
      <vt:variant>
        <vt:i4>7</vt:i4>
      </vt:variant>
      <vt:variant>
        <vt:lpstr>Tema</vt:lpstr>
      </vt:variant>
      <vt:variant>
        <vt:i4>1</vt:i4>
      </vt:variant>
      <vt:variant>
        <vt:lpstr>Eklenmiş OLE Hizmet Programları</vt:lpstr>
      </vt:variant>
      <vt:variant>
        <vt:i4>1</vt:i4>
      </vt:variant>
      <vt:variant>
        <vt:lpstr>Slayt Başlıkları</vt:lpstr>
      </vt:variant>
      <vt:variant>
        <vt:i4>1</vt:i4>
      </vt:variant>
    </vt:vector>
  </HeadingPairs>
  <TitlesOfParts>
    <vt:vector size="10" baseType="lpstr">
      <vt:lpstr>MS PGothic</vt:lpstr>
      <vt:lpstr>Arial</vt:lpstr>
      <vt:lpstr>Calibri</vt:lpstr>
      <vt:lpstr>Calibri Light</vt:lpstr>
      <vt:lpstr>Tahoma</vt:lpstr>
      <vt:lpstr>Times New Roman</vt:lpstr>
      <vt:lpstr>Wingdings</vt:lpstr>
      <vt:lpstr>Office Teması</vt:lpstr>
      <vt:lpstr>Image</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yimith-</dc:creator>
  <cp:lastModifiedBy>YiMiTh .</cp:lastModifiedBy>
  <cp:revision>147</cp:revision>
  <dcterms:created xsi:type="dcterms:W3CDTF">2014-12-09T20:52:07Z</dcterms:created>
  <dcterms:modified xsi:type="dcterms:W3CDTF">2015-06-10T10:23:21Z</dcterms:modified>
</cp:coreProperties>
</file>