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0279975" cy="21386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B77"/>
    <a:srgbClr val="003300"/>
    <a:srgbClr val="FFCC66"/>
    <a:srgbClr val="FF9933"/>
    <a:srgbClr val="CCFF3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-912" y="-72"/>
      </p:cViewPr>
      <p:guideLst>
        <p:guide orient="horz" pos="6736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70707" y="6643151"/>
            <a:ext cx="25738563" cy="45855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41413" y="12119805"/>
            <a:ext cx="21197151" cy="546427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6753-8435-4576-B393-C38C2C180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88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7DEB6-A061-4480-A52C-CADFAD5E8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0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21953567" y="857082"/>
            <a:ext cx="6812118" cy="182477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14292" y="857082"/>
            <a:ext cx="20299090" cy="182477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33106-E9B2-4973-863E-98ABBE1F5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07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3A8C-4283-4D87-A30D-2EF576E3D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1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91909" y="13742691"/>
            <a:ext cx="25738563" cy="424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91909" y="9064328"/>
            <a:ext cx="25738563" cy="4678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121C1-0154-425A-ADAE-EF48C5283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7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14292" y="4990872"/>
            <a:ext cx="13555604" cy="141139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10081" y="4990872"/>
            <a:ext cx="13555605" cy="141139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11542-BD1B-4709-BE3C-144C84CDE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79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14292" y="4786659"/>
            <a:ext cx="13378913" cy="19957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14292" y="6782388"/>
            <a:ext cx="13378913" cy="123224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5382391" y="4786659"/>
            <a:ext cx="13383294" cy="19957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5382391" y="6782388"/>
            <a:ext cx="13383294" cy="123224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D502-1A2D-4F63-9AA5-188D0E57E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13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7F5A-55D1-4FB6-8B1E-AD0C4725C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03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35BD4-11B8-450C-99A4-628057237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58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14293" y="850893"/>
            <a:ext cx="9961902" cy="36248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38338" y="850893"/>
            <a:ext cx="16927347" cy="182539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14293" y="4475696"/>
            <a:ext cx="9961902" cy="146291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84AB1-3AAB-43BD-AC87-B891C267F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1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934502" y="14971071"/>
            <a:ext cx="18168570" cy="1766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934502" y="1910641"/>
            <a:ext cx="18168570" cy="128330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934502" y="16737833"/>
            <a:ext cx="18168570" cy="25109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48ECB-DDB5-48F5-9C9B-3A799685C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9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279975" cy="2138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292" y="857081"/>
            <a:ext cx="27251393" cy="356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344" tIns="156676" rIns="313344" bIns="156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292" y="4990872"/>
            <a:ext cx="27251393" cy="1411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344" tIns="156676" rIns="313344" bIns="156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292" y="19476160"/>
            <a:ext cx="7064744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344" tIns="156676" rIns="313344" bIns="156676" numCol="1" anchor="t" anchorCtr="0" compatLnSpc="1">
            <a:prstTxWarp prst="textNoShape">
              <a:avLst/>
            </a:prstTxWarp>
          </a:bodyPr>
          <a:lstStyle>
            <a:lvl1pPr defTabSz="3135313">
              <a:defRPr sz="48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952" y="19476160"/>
            <a:ext cx="9588074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344" tIns="156676" rIns="313344" bIns="156676" numCol="1" anchor="t" anchorCtr="0" compatLnSpc="1">
            <a:prstTxWarp prst="textNoShape">
              <a:avLst/>
            </a:prstTxWarp>
          </a:bodyPr>
          <a:lstStyle>
            <a:lvl1pPr algn="ctr" defTabSz="3135313">
              <a:defRPr sz="48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0941" y="19476160"/>
            <a:ext cx="7064744" cy="1485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3344" tIns="156676" rIns="313344" bIns="156676" numCol="1" anchor="t" anchorCtr="0" compatLnSpc="1">
            <a:prstTxWarp prst="textNoShape">
              <a:avLst/>
            </a:prstTxWarp>
          </a:bodyPr>
          <a:lstStyle>
            <a:lvl1pPr algn="r" defTabSz="3135313">
              <a:defRPr sz="4800"/>
            </a:lvl1pPr>
          </a:lstStyle>
          <a:p>
            <a:fld id="{210463F8-454D-4B89-A66D-B89D1DD01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fontAlgn="base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4.png"/><Relationship Id="rId7" Type="http://schemas.openxmlformats.org/officeDocument/2006/relationships/image" Target="../media/image8.tmp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image" Target="../media/image3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5.jpeg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42572" y="891117"/>
            <a:ext cx="28593373" cy="2671803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/>
        </p:spPr>
        <p:txBody>
          <a:bodyPr tIns="685800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FACILITY LOCATION PROBLEM IN EGE TARIMSAL ENERJİ</a:t>
            </a:r>
            <a:endParaRPr lang="en-US" altLang="en-US" sz="4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74376" y="2227018"/>
            <a:ext cx="15135607" cy="89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tr-TR" sz="3600" i="1" dirty="0" err="1" smtClean="0">
                <a:latin typeface="+mn-lt"/>
              </a:rPr>
              <a:t>To</a:t>
            </a:r>
            <a:r>
              <a:rPr lang="tr-TR" sz="3600" i="1" dirty="0" smtClean="0">
                <a:latin typeface="+mn-lt"/>
              </a:rPr>
              <a:t> </a:t>
            </a:r>
            <a:r>
              <a:rPr lang="tr-TR" sz="3600" i="1" dirty="0">
                <a:latin typeface="+mn-lt"/>
              </a:rPr>
              <a:t>f</a:t>
            </a:r>
            <a:r>
              <a:rPr lang="en-US" sz="3600" i="1" dirty="0" err="1" smtClean="0">
                <a:latin typeface="+mn-lt"/>
              </a:rPr>
              <a:t>ind</a:t>
            </a:r>
            <a:r>
              <a:rPr lang="tr-TR" sz="3600" i="1" dirty="0" smtClean="0">
                <a:latin typeface="+mn-lt"/>
              </a:rPr>
              <a:t> </a:t>
            </a:r>
            <a:r>
              <a:rPr lang="en-US" sz="3600" i="1" dirty="0" smtClean="0">
                <a:latin typeface="+mn-lt"/>
              </a:rPr>
              <a:t>the best location for a new dryer facility</a:t>
            </a:r>
          </a:p>
          <a:p>
            <a:pPr algn="ctr"/>
            <a:endParaRPr lang="en-US" altLang="en-US" sz="36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116782" y="4010026"/>
            <a:ext cx="7636518" cy="8198132"/>
          </a:xfrm>
          <a:custGeom>
            <a:avLst/>
            <a:gdLst>
              <a:gd name="connsiteX0" fmla="*/ 0 w 7569994"/>
              <a:gd name="connsiteY0" fmla="*/ 0 h 7128933"/>
              <a:gd name="connsiteX1" fmla="*/ 7569994 w 7569994"/>
              <a:gd name="connsiteY1" fmla="*/ 0 h 7128933"/>
              <a:gd name="connsiteX2" fmla="*/ 7569994 w 7569994"/>
              <a:gd name="connsiteY2" fmla="*/ 7128933 h 7128933"/>
              <a:gd name="connsiteX3" fmla="*/ 0 w 7569994"/>
              <a:gd name="connsiteY3" fmla="*/ 7128933 h 7128933"/>
              <a:gd name="connsiteX4" fmla="*/ 0 w 7569994"/>
              <a:gd name="connsiteY4" fmla="*/ 0 h 7128933"/>
              <a:gd name="connsiteX0" fmla="*/ 0 w 7603861"/>
              <a:gd name="connsiteY0" fmla="*/ 0 h 7128933"/>
              <a:gd name="connsiteX1" fmla="*/ 7569994 w 7603861"/>
              <a:gd name="connsiteY1" fmla="*/ 0 h 7128933"/>
              <a:gd name="connsiteX2" fmla="*/ 7603861 w 7603861"/>
              <a:gd name="connsiteY2" fmla="*/ 7061199 h 7128933"/>
              <a:gd name="connsiteX3" fmla="*/ 0 w 7603861"/>
              <a:gd name="connsiteY3" fmla="*/ 7128933 h 7128933"/>
              <a:gd name="connsiteX4" fmla="*/ 0 w 7603861"/>
              <a:gd name="connsiteY4" fmla="*/ 0 h 7128933"/>
              <a:gd name="connsiteX0" fmla="*/ 0 w 8429742"/>
              <a:gd name="connsiteY0" fmla="*/ 0 h 7128933"/>
              <a:gd name="connsiteX1" fmla="*/ 7569994 w 8429742"/>
              <a:gd name="connsiteY1" fmla="*/ 0 h 7128933"/>
              <a:gd name="connsiteX2" fmla="*/ 7603861 w 8429742"/>
              <a:gd name="connsiteY2" fmla="*/ 7061199 h 7128933"/>
              <a:gd name="connsiteX3" fmla="*/ 0 w 8429742"/>
              <a:gd name="connsiteY3" fmla="*/ 7128933 h 7128933"/>
              <a:gd name="connsiteX4" fmla="*/ 0 w 8429742"/>
              <a:gd name="connsiteY4" fmla="*/ 0 h 7128933"/>
              <a:gd name="connsiteX0" fmla="*/ 0 w 7603861"/>
              <a:gd name="connsiteY0" fmla="*/ 0 h 7597872"/>
              <a:gd name="connsiteX1" fmla="*/ 7569994 w 7603861"/>
              <a:gd name="connsiteY1" fmla="*/ 0 h 7597872"/>
              <a:gd name="connsiteX2" fmla="*/ 7603861 w 7603861"/>
              <a:gd name="connsiteY2" fmla="*/ 7061199 h 7597872"/>
              <a:gd name="connsiteX3" fmla="*/ 3450828 w 7603861"/>
              <a:gd name="connsiteY3" fmla="*/ 7132108 h 7597872"/>
              <a:gd name="connsiteX4" fmla="*/ 0 w 7603861"/>
              <a:gd name="connsiteY4" fmla="*/ 7128933 h 7597872"/>
              <a:gd name="connsiteX5" fmla="*/ 0 w 7603861"/>
              <a:gd name="connsiteY5" fmla="*/ 0 h 7597872"/>
              <a:gd name="connsiteX0" fmla="*/ 65314 w 7669175"/>
              <a:gd name="connsiteY0" fmla="*/ 0 h 7667345"/>
              <a:gd name="connsiteX1" fmla="*/ 7635308 w 7669175"/>
              <a:gd name="connsiteY1" fmla="*/ 0 h 7667345"/>
              <a:gd name="connsiteX2" fmla="*/ 7669175 w 7669175"/>
              <a:gd name="connsiteY2" fmla="*/ 7061199 h 7667345"/>
              <a:gd name="connsiteX3" fmla="*/ 3516142 w 7669175"/>
              <a:gd name="connsiteY3" fmla="*/ 7132108 h 7667345"/>
              <a:gd name="connsiteX4" fmla="*/ 0 w 7669175"/>
              <a:gd name="connsiteY4" fmla="*/ 7221550 h 7667345"/>
              <a:gd name="connsiteX5" fmla="*/ 65314 w 7669175"/>
              <a:gd name="connsiteY5" fmla="*/ 0 h 7667345"/>
              <a:gd name="connsiteX0" fmla="*/ 65314 w 7669175"/>
              <a:gd name="connsiteY0" fmla="*/ 0 h 7543234"/>
              <a:gd name="connsiteX1" fmla="*/ 7635308 w 7669175"/>
              <a:gd name="connsiteY1" fmla="*/ 0 h 7543234"/>
              <a:gd name="connsiteX2" fmla="*/ 7669175 w 7669175"/>
              <a:gd name="connsiteY2" fmla="*/ 7061199 h 7543234"/>
              <a:gd name="connsiteX3" fmla="*/ 3516142 w 7669175"/>
              <a:gd name="connsiteY3" fmla="*/ 7132108 h 7543234"/>
              <a:gd name="connsiteX4" fmla="*/ 0 w 7669175"/>
              <a:gd name="connsiteY4" fmla="*/ 7221550 h 7543234"/>
              <a:gd name="connsiteX5" fmla="*/ 65314 w 7669175"/>
              <a:gd name="connsiteY5" fmla="*/ 0 h 7543234"/>
              <a:gd name="connsiteX0" fmla="*/ 65314 w 7669175"/>
              <a:gd name="connsiteY0" fmla="*/ 0 h 8024222"/>
              <a:gd name="connsiteX1" fmla="*/ 7635308 w 7669175"/>
              <a:gd name="connsiteY1" fmla="*/ 0 h 8024222"/>
              <a:gd name="connsiteX2" fmla="*/ 7669175 w 7669175"/>
              <a:gd name="connsiteY2" fmla="*/ 7061199 h 8024222"/>
              <a:gd name="connsiteX3" fmla="*/ 3516142 w 7669175"/>
              <a:gd name="connsiteY3" fmla="*/ 7132108 h 8024222"/>
              <a:gd name="connsiteX4" fmla="*/ 0 w 7669175"/>
              <a:gd name="connsiteY4" fmla="*/ 8024222 h 8024222"/>
              <a:gd name="connsiteX5" fmla="*/ 65314 w 7669175"/>
              <a:gd name="connsiteY5" fmla="*/ 0 h 8024222"/>
              <a:gd name="connsiteX0" fmla="*/ 65314 w 7669175"/>
              <a:gd name="connsiteY0" fmla="*/ 0 h 7746373"/>
              <a:gd name="connsiteX1" fmla="*/ 7635308 w 7669175"/>
              <a:gd name="connsiteY1" fmla="*/ 0 h 7746373"/>
              <a:gd name="connsiteX2" fmla="*/ 7669175 w 7669175"/>
              <a:gd name="connsiteY2" fmla="*/ 7061199 h 7746373"/>
              <a:gd name="connsiteX3" fmla="*/ 3516142 w 7669175"/>
              <a:gd name="connsiteY3" fmla="*/ 7132108 h 7746373"/>
              <a:gd name="connsiteX4" fmla="*/ 0 w 7669175"/>
              <a:gd name="connsiteY4" fmla="*/ 7746373 h 7746373"/>
              <a:gd name="connsiteX5" fmla="*/ 65314 w 7669175"/>
              <a:gd name="connsiteY5" fmla="*/ 0 h 7746373"/>
              <a:gd name="connsiteX0" fmla="*/ 65314 w 7669175"/>
              <a:gd name="connsiteY0" fmla="*/ 0 h 8219259"/>
              <a:gd name="connsiteX1" fmla="*/ 7635308 w 7669175"/>
              <a:gd name="connsiteY1" fmla="*/ 0 h 8219259"/>
              <a:gd name="connsiteX2" fmla="*/ 7669175 w 7669175"/>
              <a:gd name="connsiteY2" fmla="*/ 7061199 h 8219259"/>
              <a:gd name="connsiteX3" fmla="*/ 3516142 w 7669175"/>
              <a:gd name="connsiteY3" fmla="*/ 7132108 h 8219259"/>
              <a:gd name="connsiteX4" fmla="*/ 3856019 w 7669175"/>
              <a:gd name="connsiteY4" fmla="*/ 7230476 h 8219259"/>
              <a:gd name="connsiteX5" fmla="*/ 0 w 7669175"/>
              <a:gd name="connsiteY5" fmla="*/ 7746373 h 8219259"/>
              <a:gd name="connsiteX6" fmla="*/ 65314 w 7669175"/>
              <a:gd name="connsiteY6" fmla="*/ 0 h 8219259"/>
              <a:gd name="connsiteX0" fmla="*/ 65314 w 7669175"/>
              <a:gd name="connsiteY0" fmla="*/ 0 h 8401439"/>
              <a:gd name="connsiteX1" fmla="*/ 7635308 w 7669175"/>
              <a:gd name="connsiteY1" fmla="*/ 0 h 8401439"/>
              <a:gd name="connsiteX2" fmla="*/ 7669175 w 7669175"/>
              <a:gd name="connsiteY2" fmla="*/ 7061199 h 8401439"/>
              <a:gd name="connsiteX3" fmla="*/ 3516142 w 7669175"/>
              <a:gd name="connsiteY3" fmla="*/ 7132108 h 8401439"/>
              <a:gd name="connsiteX4" fmla="*/ 3856019 w 7669175"/>
              <a:gd name="connsiteY4" fmla="*/ 7230476 h 8401439"/>
              <a:gd name="connsiteX5" fmla="*/ 2908962 w 7669175"/>
              <a:gd name="connsiteY5" fmla="*/ 7847917 h 8401439"/>
              <a:gd name="connsiteX6" fmla="*/ 0 w 7669175"/>
              <a:gd name="connsiteY6" fmla="*/ 7746373 h 8401439"/>
              <a:gd name="connsiteX7" fmla="*/ 65314 w 7669175"/>
              <a:gd name="connsiteY7" fmla="*/ 0 h 8401439"/>
              <a:gd name="connsiteX0" fmla="*/ 32657 w 7636518"/>
              <a:gd name="connsiteY0" fmla="*/ 0 h 8401439"/>
              <a:gd name="connsiteX1" fmla="*/ 7602651 w 7636518"/>
              <a:gd name="connsiteY1" fmla="*/ 0 h 8401439"/>
              <a:gd name="connsiteX2" fmla="*/ 7636518 w 7636518"/>
              <a:gd name="connsiteY2" fmla="*/ 7061199 h 8401439"/>
              <a:gd name="connsiteX3" fmla="*/ 3483485 w 7636518"/>
              <a:gd name="connsiteY3" fmla="*/ 7132108 h 8401439"/>
              <a:gd name="connsiteX4" fmla="*/ 3823362 w 7636518"/>
              <a:gd name="connsiteY4" fmla="*/ 7230476 h 8401439"/>
              <a:gd name="connsiteX5" fmla="*/ 2876305 w 7636518"/>
              <a:gd name="connsiteY5" fmla="*/ 7847917 h 8401439"/>
              <a:gd name="connsiteX6" fmla="*/ 0 w 7636518"/>
              <a:gd name="connsiteY6" fmla="*/ 7746373 h 8401439"/>
              <a:gd name="connsiteX7" fmla="*/ 32657 w 7636518"/>
              <a:gd name="connsiteY7" fmla="*/ 0 h 8401439"/>
              <a:gd name="connsiteX0" fmla="*/ 32657 w 7636518"/>
              <a:gd name="connsiteY0" fmla="*/ 0 h 7871014"/>
              <a:gd name="connsiteX1" fmla="*/ 7602651 w 7636518"/>
              <a:gd name="connsiteY1" fmla="*/ 0 h 7871014"/>
              <a:gd name="connsiteX2" fmla="*/ 7636518 w 7636518"/>
              <a:gd name="connsiteY2" fmla="*/ 7061199 h 7871014"/>
              <a:gd name="connsiteX3" fmla="*/ 3483485 w 7636518"/>
              <a:gd name="connsiteY3" fmla="*/ 7132108 h 7871014"/>
              <a:gd name="connsiteX4" fmla="*/ 3823362 w 7636518"/>
              <a:gd name="connsiteY4" fmla="*/ 7230476 h 7871014"/>
              <a:gd name="connsiteX5" fmla="*/ 2876305 w 7636518"/>
              <a:gd name="connsiteY5" fmla="*/ 7847917 h 7871014"/>
              <a:gd name="connsiteX6" fmla="*/ 0 w 7636518"/>
              <a:gd name="connsiteY6" fmla="*/ 7746373 h 7871014"/>
              <a:gd name="connsiteX7" fmla="*/ 32657 w 7636518"/>
              <a:gd name="connsiteY7" fmla="*/ 0 h 7871014"/>
              <a:gd name="connsiteX0" fmla="*/ 32657 w 7636518"/>
              <a:gd name="connsiteY0" fmla="*/ 0 h 7749994"/>
              <a:gd name="connsiteX1" fmla="*/ 7602651 w 7636518"/>
              <a:gd name="connsiteY1" fmla="*/ 0 h 7749994"/>
              <a:gd name="connsiteX2" fmla="*/ 7636518 w 7636518"/>
              <a:gd name="connsiteY2" fmla="*/ 7061199 h 7749994"/>
              <a:gd name="connsiteX3" fmla="*/ 3483485 w 7636518"/>
              <a:gd name="connsiteY3" fmla="*/ 7132108 h 7749994"/>
              <a:gd name="connsiteX4" fmla="*/ 3823362 w 7636518"/>
              <a:gd name="connsiteY4" fmla="*/ 7230476 h 7749994"/>
              <a:gd name="connsiteX5" fmla="*/ 2896625 w 7636518"/>
              <a:gd name="connsiteY5" fmla="*/ 7675034 h 7749994"/>
              <a:gd name="connsiteX6" fmla="*/ 0 w 7636518"/>
              <a:gd name="connsiteY6" fmla="*/ 7746373 h 7749994"/>
              <a:gd name="connsiteX7" fmla="*/ 32657 w 7636518"/>
              <a:gd name="connsiteY7" fmla="*/ 0 h 774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6518" h="7749994">
                <a:moveTo>
                  <a:pt x="32657" y="0"/>
                </a:moveTo>
                <a:lnTo>
                  <a:pt x="7602651" y="0"/>
                </a:lnTo>
                <a:lnTo>
                  <a:pt x="7636518" y="7061199"/>
                </a:lnTo>
                <a:cubicBezTo>
                  <a:pt x="6893546" y="8108773"/>
                  <a:pt x="4750795" y="7120819"/>
                  <a:pt x="3483485" y="7132108"/>
                </a:cubicBezTo>
                <a:cubicBezTo>
                  <a:pt x="2488730" y="7227210"/>
                  <a:pt x="4409386" y="7128099"/>
                  <a:pt x="3823362" y="7230476"/>
                </a:cubicBezTo>
                <a:cubicBezTo>
                  <a:pt x="3357494" y="7406376"/>
                  <a:pt x="3539295" y="7589051"/>
                  <a:pt x="2896625" y="7675034"/>
                </a:cubicBezTo>
                <a:cubicBezTo>
                  <a:pt x="2253955" y="7761017"/>
                  <a:pt x="1774784" y="7752590"/>
                  <a:pt x="0" y="7746373"/>
                </a:cubicBezTo>
                <a:lnTo>
                  <a:pt x="3265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560543" y="4010025"/>
            <a:ext cx="7602651" cy="8285108"/>
          </a:xfrm>
          <a:custGeom>
            <a:avLst/>
            <a:gdLst>
              <a:gd name="connsiteX0" fmla="*/ 0 w 7569994"/>
              <a:gd name="connsiteY0" fmla="*/ 0 h 7128933"/>
              <a:gd name="connsiteX1" fmla="*/ 7569994 w 7569994"/>
              <a:gd name="connsiteY1" fmla="*/ 0 h 7128933"/>
              <a:gd name="connsiteX2" fmla="*/ 7569994 w 7569994"/>
              <a:gd name="connsiteY2" fmla="*/ 7128933 h 7128933"/>
              <a:gd name="connsiteX3" fmla="*/ 0 w 7569994"/>
              <a:gd name="connsiteY3" fmla="*/ 7128933 h 7128933"/>
              <a:gd name="connsiteX4" fmla="*/ 0 w 7569994"/>
              <a:gd name="connsiteY4" fmla="*/ 0 h 7128933"/>
              <a:gd name="connsiteX0" fmla="*/ 0 w 7602651"/>
              <a:gd name="connsiteY0" fmla="*/ 0 h 8271933"/>
              <a:gd name="connsiteX1" fmla="*/ 7569994 w 7602651"/>
              <a:gd name="connsiteY1" fmla="*/ 0 h 8271933"/>
              <a:gd name="connsiteX2" fmla="*/ 7602651 w 7602651"/>
              <a:gd name="connsiteY2" fmla="*/ 8271933 h 8271933"/>
              <a:gd name="connsiteX3" fmla="*/ 0 w 7602651"/>
              <a:gd name="connsiteY3" fmla="*/ 7128933 h 8271933"/>
              <a:gd name="connsiteX4" fmla="*/ 0 w 7602651"/>
              <a:gd name="connsiteY4" fmla="*/ 0 h 8271933"/>
              <a:gd name="connsiteX0" fmla="*/ 0 w 7602651"/>
              <a:gd name="connsiteY0" fmla="*/ 0 h 8272046"/>
              <a:gd name="connsiteX1" fmla="*/ 7569994 w 7602651"/>
              <a:gd name="connsiteY1" fmla="*/ 0 h 8272046"/>
              <a:gd name="connsiteX2" fmla="*/ 7602651 w 7602651"/>
              <a:gd name="connsiteY2" fmla="*/ 8271933 h 8272046"/>
              <a:gd name="connsiteX3" fmla="*/ 0 w 7602651"/>
              <a:gd name="connsiteY3" fmla="*/ 7128933 h 8272046"/>
              <a:gd name="connsiteX4" fmla="*/ 0 w 7602651"/>
              <a:gd name="connsiteY4" fmla="*/ 0 h 8272046"/>
              <a:gd name="connsiteX0" fmla="*/ 0 w 7602651"/>
              <a:gd name="connsiteY0" fmla="*/ 0 h 8326582"/>
              <a:gd name="connsiteX1" fmla="*/ 7569994 w 7602651"/>
              <a:gd name="connsiteY1" fmla="*/ 0 h 8326582"/>
              <a:gd name="connsiteX2" fmla="*/ 7602651 w 7602651"/>
              <a:gd name="connsiteY2" fmla="*/ 8271933 h 8326582"/>
              <a:gd name="connsiteX3" fmla="*/ 0 w 7602651"/>
              <a:gd name="connsiteY3" fmla="*/ 7128933 h 8326582"/>
              <a:gd name="connsiteX4" fmla="*/ 0 w 7602651"/>
              <a:gd name="connsiteY4" fmla="*/ 0 h 8326582"/>
              <a:gd name="connsiteX0" fmla="*/ 0 w 7602651"/>
              <a:gd name="connsiteY0" fmla="*/ 0 h 8305547"/>
              <a:gd name="connsiteX1" fmla="*/ 7569994 w 7602651"/>
              <a:gd name="connsiteY1" fmla="*/ 0 h 8305547"/>
              <a:gd name="connsiteX2" fmla="*/ 7602651 w 7602651"/>
              <a:gd name="connsiteY2" fmla="*/ 8271933 h 8305547"/>
              <a:gd name="connsiteX3" fmla="*/ 0 w 7602651"/>
              <a:gd name="connsiteY3" fmla="*/ 7128933 h 8305547"/>
              <a:gd name="connsiteX4" fmla="*/ 0 w 7602651"/>
              <a:gd name="connsiteY4" fmla="*/ 0 h 8305547"/>
              <a:gd name="connsiteX0" fmla="*/ 0 w 7602651"/>
              <a:gd name="connsiteY0" fmla="*/ 0 h 8285108"/>
              <a:gd name="connsiteX1" fmla="*/ 7569994 w 7602651"/>
              <a:gd name="connsiteY1" fmla="*/ 0 h 8285108"/>
              <a:gd name="connsiteX2" fmla="*/ 7602651 w 7602651"/>
              <a:gd name="connsiteY2" fmla="*/ 8271933 h 8285108"/>
              <a:gd name="connsiteX3" fmla="*/ 0 w 7602651"/>
              <a:gd name="connsiteY3" fmla="*/ 7128933 h 8285108"/>
              <a:gd name="connsiteX4" fmla="*/ 0 w 7602651"/>
              <a:gd name="connsiteY4" fmla="*/ 0 h 8285108"/>
              <a:gd name="connsiteX0" fmla="*/ 0 w 7602651"/>
              <a:gd name="connsiteY0" fmla="*/ 0 h 8285108"/>
              <a:gd name="connsiteX1" fmla="*/ 7569994 w 7602651"/>
              <a:gd name="connsiteY1" fmla="*/ 0 h 8285108"/>
              <a:gd name="connsiteX2" fmla="*/ 7602651 w 7602651"/>
              <a:gd name="connsiteY2" fmla="*/ 8271933 h 8285108"/>
              <a:gd name="connsiteX3" fmla="*/ 0 w 7602651"/>
              <a:gd name="connsiteY3" fmla="*/ 7128933 h 8285108"/>
              <a:gd name="connsiteX4" fmla="*/ 0 w 7602651"/>
              <a:gd name="connsiteY4" fmla="*/ 0 h 828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2651" h="8285108">
                <a:moveTo>
                  <a:pt x="0" y="0"/>
                </a:moveTo>
                <a:lnTo>
                  <a:pt x="7569994" y="0"/>
                </a:lnTo>
                <a:lnTo>
                  <a:pt x="7602651" y="8271933"/>
                </a:lnTo>
                <a:cubicBezTo>
                  <a:pt x="5297034" y="8282819"/>
                  <a:pt x="2632188" y="8456990"/>
                  <a:pt x="0" y="712893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41111" y="4901143"/>
            <a:ext cx="5465757" cy="2673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1800" dirty="0"/>
              <a:t> </a:t>
            </a:r>
            <a:r>
              <a:rPr lang="tr-TR" sz="1800" dirty="0" smtClean="0"/>
              <a:t>         </a:t>
            </a:r>
            <a:r>
              <a:rPr lang="en-US" sz="2400" dirty="0"/>
              <a:t>The company was founded in August 2005</a:t>
            </a:r>
            <a:r>
              <a:rPr lang="tr-TR" sz="2400" dirty="0"/>
              <a:t> </a:t>
            </a:r>
            <a:r>
              <a:rPr lang="en-US" sz="2400" dirty="0"/>
              <a:t> for producing the P</a:t>
            </a:r>
            <a:r>
              <a:rPr lang="tr-TR" sz="2400" dirty="0"/>
              <a:t>I</a:t>
            </a:r>
            <a:r>
              <a:rPr lang="en-US" sz="2400" dirty="0"/>
              <a:t>RINA OIL with 2 facilities</a:t>
            </a:r>
            <a:r>
              <a:rPr lang="tr-TR" sz="2400" dirty="0"/>
              <a:t>; </a:t>
            </a:r>
            <a:r>
              <a:rPr lang="en-US" sz="2400" dirty="0" err="1"/>
              <a:t>Gömeç</a:t>
            </a:r>
            <a:r>
              <a:rPr lang="en-US" sz="2400" dirty="0"/>
              <a:t> Facility's Suppliers &gt;&gt; Olive Oil Producers</a:t>
            </a:r>
          </a:p>
          <a:p>
            <a:r>
              <a:rPr lang="en-US" sz="2400" dirty="0" err="1"/>
              <a:t>Torbalı</a:t>
            </a:r>
            <a:r>
              <a:rPr lang="en-US" sz="2400" dirty="0"/>
              <a:t> Facility's Supplier &gt;&gt; </a:t>
            </a:r>
            <a:r>
              <a:rPr lang="en-US" sz="2400" dirty="0" err="1"/>
              <a:t>Gömeç</a:t>
            </a:r>
            <a:r>
              <a:rPr lang="en-US" sz="2400" dirty="0"/>
              <a:t> Facility</a:t>
            </a:r>
            <a:r>
              <a:rPr lang="tr-TR" sz="2400" dirty="0"/>
              <a:t>. </a:t>
            </a:r>
            <a:r>
              <a:rPr lang="en-US" sz="2400" dirty="0"/>
              <a:t>The aim of this study is to find where to invest for a new dryer facility. 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5560543" y="12921192"/>
            <a:ext cx="7569994" cy="757449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  <a:p>
            <a:endParaRPr lang="tr-TR" sz="2400" dirty="0">
              <a:solidFill>
                <a:srgbClr val="000000"/>
              </a:solidFill>
            </a:endParaRPr>
          </a:p>
          <a:p>
            <a:endParaRPr lang="tr-TR" sz="2400" dirty="0" smtClean="0">
              <a:solidFill>
                <a:srgbClr val="000000"/>
              </a:solidFill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149438" y="12921192"/>
            <a:ext cx="7549609" cy="757449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570781" y="16071046"/>
            <a:ext cx="7537209" cy="6373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smtClean="0"/>
              <a:t>MODELING AND FORMULATION</a:t>
            </a:r>
            <a:endParaRPr lang="en-US" altLang="en-US" sz="3600" dirty="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175816" y="16071046"/>
            <a:ext cx="7523231" cy="576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smtClean="0"/>
              <a:t>AHP SOLUTION RESULTS</a:t>
            </a:r>
            <a:endParaRPr lang="en-US" altLang="en-US" sz="3600" i="1" dirty="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64076" y="8876937"/>
            <a:ext cx="5467218" cy="64715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sz="1800" dirty="0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839650" y="16479043"/>
            <a:ext cx="5467218" cy="40232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2400" b="1" dirty="0">
                <a:latin typeface="+mn-lt"/>
                <a:ea typeface="DotumChe" panose="020B0609000101010101" pitchFamily="49" charset="-127"/>
                <a:cs typeface="Times New Roman" pitchFamily="18" charset="0"/>
              </a:rPr>
              <a:t>SYMPTHOM:</a:t>
            </a:r>
            <a:r>
              <a:rPr lang="tr-TR" sz="2400" dirty="0">
                <a:latin typeface="+mn-lt"/>
                <a:ea typeface="DotumChe" panose="020B0609000101010101" pitchFamily="49" charset="-127"/>
                <a:cs typeface="Times New Roman" pitchFamily="18" charset="0"/>
              </a:rPr>
              <a:t> </a:t>
            </a:r>
            <a:r>
              <a:rPr lang="en-US" sz="2400" dirty="0" err="1">
                <a:latin typeface="+mn-lt"/>
                <a:cs typeface="Times New Roman" pitchFamily="18" charset="0"/>
              </a:rPr>
              <a:t>Torbalı</a:t>
            </a:r>
            <a:r>
              <a:rPr lang="en-US" sz="2400" dirty="0">
                <a:latin typeface="+mn-lt"/>
                <a:cs typeface="Times New Roman" pitchFamily="18" charset="0"/>
              </a:rPr>
              <a:t> extraction facility has 200tons/day production capacity,  however, the output capacity of </a:t>
            </a:r>
            <a:r>
              <a:rPr lang="en-US" sz="2400" dirty="0" err="1">
                <a:latin typeface="+mn-lt"/>
                <a:cs typeface="Times New Roman" pitchFamily="18" charset="0"/>
              </a:rPr>
              <a:t>Gömeç</a:t>
            </a:r>
            <a:r>
              <a:rPr lang="en-US" sz="2400" dirty="0">
                <a:latin typeface="+mn-lt"/>
                <a:cs typeface="Times New Roman" pitchFamily="18" charset="0"/>
              </a:rPr>
              <a:t> dryer facility is 75 tons/day. </a:t>
            </a:r>
            <a:endParaRPr lang="tr-TR" sz="2400" dirty="0">
              <a:latin typeface="+mn-lt"/>
              <a:cs typeface="Times New Roman" pitchFamily="18" charset="0"/>
            </a:endParaRPr>
          </a:p>
          <a:p>
            <a:endParaRPr lang="tr-TR" sz="2400" dirty="0">
              <a:latin typeface="+mn-lt"/>
              <a:cs typeface="Times New Roman" pitchFamily="18" charset="0"/>
            </a:endParaRPr>
          </a:p>
          <a:p>
            <a:r>
              <a:rPr lang="tr-TR" sz="2400" b="1" dirty="0">
                <a:latin typeface="+mn-lt"/>
                <a:ea typeface="DotumChe" panose="020B0609000101010101" pitchFamily="49" charset="-127"/>
                <a:cs typeface="Times New Roman" pitchFamily="18" charset="0"/>
              </a:rPr>
              <a:t>GOAL: </a:t>
            </a:r>
            <a:r>
              <a:rPr lang="en-US" sz="2400" dirty="0">
                <a:latin typeface="+mn-lt"/>
                <a:cs typeface="Times New Roman" pitchFamily="18" charset="0"/>
              </a:rPr>
              <a:t>The company needs to invest in a new dryer facility to balance capacities.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It</a:t>
            </a:r>
            <a:r>
              <a:rPr lang="tr-TR" sz="2400" dirty="0">
                <a:latin typeface="+mn-lt"/>
                <a:cs typeface="Times New Roman" pitchFamily="18" charset="0"/>
              </a:rPr>
              <a:t> is a </a:t>
            </a:r>
            <a:r>
              <a:rPr lang="tr-TR" sz="2400" dirty="0" err="1">
                <a:latin typeface="+mn-lt"/>
                <a:cs typeface="Times New Roman" pitchFamily="18" charset="0"/>
              </a:rPr>
              <a:t>multi-criteria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and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multi-alternative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facility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location</a:t>
            </a:r>
            <a:r>
              <a:rPr lang="tr-TR" sz="2400" dirty="0">
                <a:latin typeface="+mn-lt"/>
                <a:cs typeface="Times New Roman" pitchFamily="18" charset="0"/>
              </a:rPr>
              <a:t> </a:t>
            </a:r>
            <a:r>
              <a:rPr lang="tr-TR" sz="2400" dirty="0" err="1">
                <a:latin typeface="+mn-lt"/>
                <a:cs typeface="Times New Roman" pitchFamily="18" charset="0"/>
              </a:rPr>
              <a:t>decision</a:t>
            </a:r>
            <a:r>
              <a:rPr lang="tr-TR" sz="2400" dirty="0">
                <a:latin typeface="+mn-lt"/>
                <a:cs typeface="Times New Roman" pitchFamily="18" charset="0"/>
              </a:rPr>
              <a:t> problem.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3974731" y="4867476"/>
            <a:ext cx="5467218" cy="3027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cs typeface="Times New Roman" panose="02020603050405020304" pitchFamily="18" charset="0"/>
              </a:rPr>
              <a:t>Saaty</a:t>
            </a:r>
            <a:r>
              <a:rPr lang="en-US" sz="2000" dirty="0">
                <a:cs typeface="Times New Roman" panose="02020603050405020304" pitchFamily="18" charset="0"/>
              </a:rPr>
              <a:t>, T.L., 1980. “The Analytic Hierarchy Process.” McGraw-Hill, New York</a:t>
            </a:r>
            <a:r>
              <a:rPr lang="tr-TR" sz="2000" dirty="0"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Use of Analytic Hierarchy Process (AHP) in Location Decision: A Study in </a:t>
            </a:r>
            <a:r>
              <a:rPr lang="en-US" sz="2000" dirty="0" err="1">
                <a:cs typeface="Times New Roman" panose="02020603050405020304" pitchFamily="18" charset="0"/>
              </a:rPr>
              <a:t>Isparta</a:t>
            </a:r>
            <a:r>
              <a:rPr lang="en-US" sz="2000" dirty="0">
                <a:cs typeface="Times New Roman" panose="02020603050405020304" pitchFamily="18" charset="0"/>
              </a:rPr>
              <a:t> Region, </a:t>
            </a:r>
            <a:r>
              <a:rPr lang="en-US" sz="2000" dirty="0" err="1">
                <a:cs typeface="Times New Roman" panose="02020603050405020304" pitchFamily="18" charset="0"/>
              </a:rPr>
              <a:t>Süleyman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Demirel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Üniversitesi</a:t>
            </a:r>
            <a:r>
              <a:rPr lang="en-US" sz="2000" dirty="0">
                <a:cs typeface="Times New Roman" panose="02020603050405020304" pitchFamily="18" charset="0"/>
              </a:rPr>
              <a:t>, İİBF, </a:t>
            </a:r>
            <a:r>
              <a:rPr lang="en-US" sz="2000" dirty="0" err="1">
                <a:cs typeface="Times New Roman" panose="02020603050405020304" pitchFamily="18" charset="0"/>
              </a:rPr>
              <a:t>Yönetim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Bilimleri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Dergisi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cs typeface="Times New Roman" panose="02020603050405020304" pitchFamily="18" charset="0"/>
              </a:rPr>
              <a:t>Cilt</a:t>
            </a:r>
            <a:r>
              <a:rPr lang="en-US" sz="2000" dirty="0">
                <a:cs typeface="Times New Roman" panose="02020603050405020304" pitchFamily="18" charset="0"/>
              </a:rPr>
              <a:t>: 11, 2013</a:t>
            </a:r>
            <a:endParaRPr lang="tr-TR" sz="20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Smith, J.E., and von </a:t>
            </a:r>
            <a:r>
              <a:rPr lang="en-US" sz="2000" dirty="0" err="1">
                <a:cs typeface="Times New Roman" panose="02020603050405020304" pitchFamily="18" charset="0"/>
              </a:rPr>
              <a:t>Winterfeldt</a:t>
            </a:r>
            <a:r>
              <a:rPr lang="en-US" sz="2000" dirty="0">
                <a:cs typeface="Times New Roman" panose="02020603050405020304" pitchFamily="18" charset="0"/>
              </a:rPr>
              <a:t>, D., 2004. Decision analysis in management science. Management Science, 561-574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 smtClean="0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3968727" y="8925728"/>
            <a:ext cx="5467218" cy="64227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sz="1800" dirty="0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24050697" y="16196980"/>
            <a:ext cx="5436706" cy="4305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2400" dirty="0"/>
              <a:t> </a:t>
            </a:r>
            <a:r>
              <a:rPr lang="tr-TR" sz="2400" dirty="0" smtClean="0"/>
              <a:t>     </a:t>
            </a:r>
            <a:r>
              <a:rPr lang="en-US" sz="2400" dirty="0" smtClean="0"/>
              <a:t>Facility </a:t>
            </a:r>
            <a:r>
              <a:rPr lang="en-US" sz="2400" dirty="0"/>
              <a:t>Location Problem</a:t>
            </a:r>
            <a:r>
              <a:rPr lang="tr-TR" sz="2400" dirty="0"/>
              <a:t> is </a:t>
            </a:r>
            <a:r>
              <a:rPr lang="en-US" sz="2400" dirty="0"/>
              <a:t>solved by using Analytical Hierarchy Method. </a:t>
            </a:r>
            <a:r>
              <a:rPr lang="tr-TR" sz="2400" dirty="0"/>
              <a:t>S</a:t>
            </a:r>
            <a:r>
              <a:rPr lang="en-US" sz="2400" dirty="0" err="1"/>
              <a:t>ensitivity</a:t>
            </a:r>
            <a:r>
              <a:rPr lang="en-US" sz="2400" dirty="0"/>
              <a:t> analysis is done and a decision support system for company is developed.</a:t>
            </a:r>
            <a:r>
              <a:rPr lang="tr-TR" sz="2400" dirty="0"/>
              <a:t> </a:t>
            </a:r>
            <a:r>
              <a:rPr lang="tr-TR" sz="2400" dirty="0" err="1"/>
              <a:t>Region</a:t>
            </a:r>
            <a:r>
              <a:rPr lang="tr-TR" sz="2400" dirty="0"/>
              <a:t> B is </a:t>
            </a:r>
            <a:r>
              <a:rPr lang="tr-TR" sz="2400" dirty="0" err="1"/>
              <a:t>selected</a:t>
            </a:r>
            <a:r>
              <a:rPr lang="tr-TR" sz="2400" dirty="0"/>
              <a:t> as optimum</a:t>
            </a:r>
            <a:r>
              <a:rPr lang="en-US" sz="2400" dirty="0"/>
              <a:t> </a:t>
            </a:r>
            <a:r>
              <a:rPr lang="tr-TR" sz="2400" dirty="0" err="1"/>
              <a:t>dryer</a:t>
            </a:r>
            <a:r>
              <a:rPr lang="tr-TR" sz="2400" dirty="0"/>
              <a:t> </a:t>
            </a:r>
            <a:r>
              <a:rPr lang="tr-TR" sz="2400" dirty="0" err="1"/>
              <a:t>facility</a:t>
            </a:r>
            <a:r>
              <a:rPr lang="tr-TR" sz="2400" dirty="0"/>
              <a:t> </a:t>
            </a:r>
            <a:r>
              <a:rPr lang="tr-TR" sz="2400" dirty="0" err="1"/>
              <a:t>location</a:t>
            </a:r>
            <a:r>
              <a:rPr lang="en-US" sz="2400" dirty="0"/>
              <a:t>, with a close </a:t>
            </a:r>
            <a:r>
              <a:rPr lang="tr-TR" sz="2400" dirty="0" err="1"/>
              <a:t>result</a:t>
            </a:r>
            <a:r>
              <a:rPr lang="en-US" sz="2400" dirty="0"/>
              <a:t> Region A, leaving the decision to the </a:t>
            </a:r>
            <a:r>
              <a:rPr lang="en-US" sz="2400" dirty="0" smtClean="0"/>
              <a:t>company’s</a:t>
            </a:r>
            <a:r>
              <a:rPr lang="tr-TR" sz="2400" dirty="0" smtClean="0"/>
              <a:t> </a:t>
            </a:r>
            <a:r>
              <a:rPr lang="en-US" sz="2400" dirty="0" smtClean="0"/>
              <a:t>management </a:t>
            </a:r>
            <a:r>
              <a:rPr lang="en-US" sz="2400" dirty="0"/>
              <a:t>team</a:t>
            </a:r>
            <a:r>
              <a:rPr lang="tr-TR" sz="2400" dirty="0"/>
              <a:t>. </a:t>
            </a:r>
            <a:r>
              <a:rPr lang="tr-TR" sz="2400" dirty="0" smtClean="0"/>
              <a:t>C(0,195), E(0,165) </a:t>
            </a:r>
            <a:r>
              <a:rPr lang="tr-TR" sz="2400" dirty="0" err="1" smtClean="0"/>
              <a:t>and</a:t>
            </a:r>
            <a:r>
              <a:rPr lang="tr-TR" sz="2400" dirty="0" smtClean="0"/>
              <a:t> D(0,153) </a:t>
            </a:r>
            <a:r>
              <a:rPr lang="tr-TR" sz="2400" dirty="0" err="1" smtClean="0"/>
              <a:t>alternatives</a:t>
            </a:r>
            <a:r>
              <a:rPr lang="tr-TR" sz="2400" dirty="0" smtClean="0"/>
              <a:t> </a:t>
            </a:r>
            <a:r>
              <a:rPr lang="tr-TR" sz="2400" dirty="0" err="1" smtClean="0"/>
              <a:t>identified</a:t>
            </a:r>
            <a:r>
              <a:rPr lang="tr-TR" sz="2400" dirty="0" smtClean="0"/>
              <a:t> </a:t>
            </a:r>
            <a:r>
              <a:rPr lang="en-US" sz="2400" dirty="0"/>
              <a:t>as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en-US" sz="2400" dirty="0"/>
              <a:t>least attractive</a:t>
            </a:r>
            <a:r>
              <a:rPr lang="tr-TR" sz="2400" dirty="0"/>
              <a:t> </a:t>
            </a:r>
            <a:r>
              <a:rPr lang="tr-TR" sz="2400" dirty="0" err="1"/>
              <a:t>regions</a:t>
            </a:r>
            <a:r>
              <a:rPr lang="tr-TR" sz="2400" dirty="0"/>
              <a:t>.</a:t>
            </a:r>
            <a:endParaRPr lang="en-US" sz="2400" dirty="0"/>
          </a:p>
          <a:p>
            <a:endParaRPr lang="en-US" altLang="en-US" sz="2400" dirty="0" smtClean="0"/>
          </a:p>
          <a:p>
            <a:endParaRPr lang="en-US" altLang="en-US" sz="1800" dirty="0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20555" y="445559"/>
            <a:ext cx="0" cy="20495683"/>
          </a:xfrm>
          <a:prstGeom prst="line">
            <a:avLst/>
          </a:prstGeom>
          <a:noFill/>
          <a:ln w="25400">
            <a:solidFill>
              <a:srgbClr val="5A9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420556" y="20941242"/>
            <a:ext cx="29438864" cy="0"/>
          </a:xfrm>
          <a:prstGeom prst="line">
            <a:avLst/>
          </a:prstGeom>
          <a:noFill/>
          <a:ln w="25400">
            <a:solidFill>
              <a:srgbClr val="5A9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9859420" y="445559"/>
            <a:ext cx="0" cy="20495683"/>
          </a:xfrm>
          <a:prstGeom prst="line">
            <a:avLst/>
          </a:prstGeom>
          <a:noFill/>
          <a:ln w="25400">
            <a:solidFill>
              <a:srgbClr val="5A9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20556" y="445558"/>
            <a:ext cx="29438864" cy="0"/>
          </a:xfrm>
          <a:prstGeom prst="line">
            <a:avLst/>
          </a:prstGeom>
          <a:noFill/>
          <a:ln w="25400">
            <a:solidFill>
              <a:srgbClr val="5A9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4050697" y="15588836"/>
            <a:ext cx="5465757" cy="608143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 smtClean="0"/>
              <a:t>CONCLUSIONS</a:t>
            </a:r>
            <a:endParaRPr lang="en-US" altLang="en-US" sz="3600" dirty="0"/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23974728" y="4010027"/>
            <a:ext cx="5467217" cy="857450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err="1" smtClean="0"/>
              <a:t>Literature</a:t>
            </a:r>
            <a:r>
              <a:rPr lang="tr-TR" altLang="en-US" sz="3600" dirty="0" smtClean="0"/>
              <a:t> </a:t>
            </a:r>
            <a:r>
              <a:rPr lang="tr-TR" altLang="en-US" sz="3600" dirty="0" err="1" smtClean="0"/>
              <a:t>Survey</a:t>
            </a:r>
            <a:endParaRPr lang="en-US" altLang="en-US" sz="3600" dirty="0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3968727" y="8118560"/>
            <a:ext cx="5467218" cy="1631659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err="1" smtClean="0"/>
              <a:t>Applicability</a:t>
            </a:r>
            <a:r>
              <a:rPr lang="tr-TR" altLang="en-US" sz="3600" dirty="0" smtClean="0"/>
              <a:t> of </a:t>
            </a:r>
            <a:r>
              <a:rPr lang="tr-TR" altLang="en-US" sz="3600" dirty="0" err="1" smtClean="0"/>
              <a:t>Proposed</a:t>
            </a:r>
            <a:r>
              <a:rPr lang="tr-TR" altLang="en-US" sz="3600" dirty="0" smtClean="0"/>
              <a:t> </a:t>
            </a:r>
            <a:r>
              <a:rPr lang="tr-TR" altLang="en-US" sz="3600" dirty="0" err="1" smtClean="0"/>
              <a:t>Approach</a:t>
            </a:r>
            <a:r>
              <a:rPr lang="tr-TR" altLang="en-US" sz="3600" dirty="0" smtClean="0"/>
              <a:t> (DSS)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870544" y="15588836"/>
            <a:ext cx="5467218" cy="891117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smtClean="0"/>
              <a:t>Problem Definition</a:t>
            </a:r>
            <a:endParaRPr lang="en-US" altLang="en-US" sz="3600" dirty="0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841111" y="4010025"/>
            <a:ext cx="5465757" cy="891117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/>
              <a:t>INTRODUCTION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861492" y="8019431"/>
            <a:ext cx="5480893" cy="891117"/>
          </a:xfrm>
          <a:prstGeom prst="rect">
            <a:avLst/>
          </a:prstGeom>
          <a:solidFill>
            <a:srgbClr val="BEF56E"/>
          </a:solidFill>
          <a:ln w="63500">
            <a:solidFill>
              <a:srgbClr val="5A98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err="1" smtClean="0"/>
              <a:t>System</a:t>
            </a:r>
            <a:r>
              <a:rPr lang="tr-TR" altLang="en-US" sz="3600" dirty="0" smtClean="0"/>
              <a:t> Analysis</a:t>
            </a:r>
            <a:endParaRPr lang="en-US" altLang="en-US" sz="3600" dirty="0"/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185" y="1588549"/>
            <a:ext cx="3045384" cy="1512168"/>
          </a:xfrm>
          <a:prstGeom prst="rect">
            <a:avLst/>
          </a:prstGeom>
        </p:spPr>
      </p:pic>
      <p:pic>
        <p:nvPicPr>
          <p:cNvPr id="53" name="Resim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83" y="1527391"/>
            <a:ext cx="1310187" cy="1399253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566986" y="1780024"/>
            <a:ext cx="33716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Efthimia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N. STAIOU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PALDRAK</a:t>
            </a:r>
          </a:p>
          <a:p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23113651" y="1387625"/>
            <a:ext cx="3068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Selçuk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BOROVALI</a:t>
            </a:r>
          </a:p>
          <a:p>
            <a:pPr algn="r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Yannis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KOKKALIS</a:t>
            </a:r>
          </a:p>
          <a:p>
            <a:pPr algn="r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Gökay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BİRALTIN</a:t>
            </a:r>
          </a:p>
          <a:p>
            <a:pPr algn="r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Kerem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TÜRKER</a:t>
            </a:r>
          </a:p>
          <a:p>
            <a:pPr algn="r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Salih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ÇEŞMELİ</a:t>
            </a:r>
          </a:p>
          <a:p>
            <a:pPr algn="r"/>
            <a:endParaRPr lang="en-US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067281" y="2998437"/>
            <a:ext cx="2635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Açelya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BOZALAN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Burcu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HANCI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Merve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DÖLENEKEN</a:t>
            </a:r>
            <a:r>
              <a:rPr lang="tr-TR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Çağrı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YENİÇERİ</a:t>
            </a:r>
          </a:p>
        </p:txBody>
      </p:sp>
      <p:grpSp>
        <p:nvGrpSpPr>
          <p:cNvPr id="108" name="Grup 107"/>
          <p:cNvGrpSpPr/>
          <p:nvPr/>
        </p:nvGrpSpPr>
        <p:grpSpPr>
          <a:xfrm rot="1460455">
            <a:off x="397584" y="9233555"/>
            <a:ext cx="6482426" cy="5169514"/>
            <a:chOff x="11300459" y="11592949"/>
            <a:chExt cx="9156809" cy="5800995"/>
          </a:xfrm>
        </p:grpSpPr>
        <p:sp>
          <p:nvSpPr>
            <p:cNvPr id="109" name="Oval 108"/>
            <p:cNvSpPr/>
            <p:nvPr/>
          </p:nvSpPr>
          <p:spPr>
            <a:xfrm rot="1997428">
              <a:off x="11300459" y="12387707"/>
              <a:ext cx="1844248" cy="1816614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Metin kutusu 109"/>
            <p:cNvSpPr txBox="1"/>
            <p:nvPr/>
          </p:nvSpPr>
          <p:spPr>
            <a:xfrm rot="499483">
              <a:off x="11463139" y="12730199"/>
              <a:ext cx="1681570" cy="1139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2000" kern="0" dirty="0" err="1" smtClean="0"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Medium ITC" pitchFamily="34" charset="0"/>
                  <a:cs typeface="+mn-cs"/>
                </a:rPr>
                <a:t>Supply</a:t>
              </a:r>
              <a:r>
                <a:rPr lang="tr-TR" sz="2000" kern="0" dirty="0" smtClean="0"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Eras Medium ITC" pitchFamily="34" charset="0"/>
                  <a:cs typeface="+mn-cs"/>
                </a:rPr>
                <a:t>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Wet Oily Pomace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3659592" y="13834834"/>
              <a:ext cx="1682091" cy="1538846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18840687" y="16049623"/>
              <a:ext cx="1466537" cy="1344321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18829584" y="14755288"/>
              <a:ext cx="1568198" cy="1298325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5830810" y="14960093"/>
              <a:ext cx="1847366" cy="1701934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Metin kutusu 114"/>
            <p:cNvSpPr txBox="1"/>
            <p:nvPr/>
          </p:nvSpPr>
          <p:spPr>
            <a:xfrm>
              <a:off x="13924827" y="14092467"/>
              <a:ext cx="1296144" cy="1036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Dryer in </a:t>
              </a: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Gömeç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16" name="Metin kutusu 115"/>
            <p:cNvSpPr txBox="1"/>
            <p:nvPr/>
          </p:nvSpPr>
          <p:spPr>
            <a:xfrm>
              <a:off x="15969754" y="15248144"/>
              <a:ext cx="1718590" cy="1346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Extraction 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Plant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in </a:t>
              </a: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Torbalı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17" name="Metin kutusu 116"/>
            <p:cNvSpPr txBox="1"/>
            <p:nvPr/>
          </p:nvSpPr>
          <p:spPr>
            <a:xfrm>
              <a:off x="19082243" y="14720507"/>
              <a:ext cx="1371915" cy="1346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Dry </a:t>
              </a: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Pirina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(Solid Fuel)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18" name="Metin kutusu 117"/>
            <p:cNvSpPr txBox="1"/>
            <p:nvPr/>
          </p:nvSpPr>
          <p:spPr>
            <a:xfrm>
              <a:off x="18860984" y="16501374"/>
              <a:ext cx="1596284" cy="428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Pirina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Oil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cxnSp>
          <p:nvCxnSpPr>
            <p:cNvPr id="119" name="Düz Ok Bağlayıcısı 118"/>
            <p:cNvCxnSpPr/>
            <p:nvPr/>
          </p:nvCxnSpPr>
          <p:spPr>
            <a:xfrm>
              <a:off x="13059741" y="13691310"/>
              <a:ext cx="719145" cy="506718"/>
            </a:xfrm>
            <a:prstGeom prst="straightConnector1">
              <a:avLst/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20" name="Düz Ok Bağlayıcısı 119"/>
            <p:cNvCxnSpPr/>
            <p:nvPr/>
          </p:nvCxnSpPr>
          <p:spPr>
            <a:xfrm>
              <a:off x="15265243" y="14968254"/>
              <a:ext cx="638600" cy="405426"/>
            </a:xfrm>
            <a:prstGeom prst="straightConnector1">
              <a:avLst/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21" name="Düz Bağlayıcı 120"/>
            <p:cNvCxnSpPr>
              <a:endCxn id="113" idx="2"/>
            </p:cNvCxnSpPr>
            <p:nvPr/>
          </p:nvCxnSpPr>
          <p:spPr>
            <a:xfrm rot="20139545" flipV="1">
              <a:off x="17748334" y="15589701"/>
              <a:ext cx="1133881" cy="8618"/>
            </a:xfrm>
            <a:prstGeom prst="line">
              <a:avLst/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122" name="Düz Bağlayıcı 121"/>
            <p:cNvCxnSpPr>
              <a:stCxn id="114" idx="6"/>
              <a:endCxn id="112" idx="2"/>
            </p:cNvCxnSpPr>
            <p:nvPr/>
          </p:nvCxnSpPr>
          <p:spPr>
            <a:xfrm rot="20139545">
              <a:off x="17966100" y="15661217"/>
              <a:ext cx="586664" cy="1210407"/>
            </a:xfrm>
            <a:prstGeom prst="line">
              <a:avLst/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</p:cxnSp>
        <p:sp>
          <p:nvSpPr>
            <p:cNvPr id="123" name="Metin kutusu 122"/>
            <p:cNvSpPr txBox="1"/>
            <p:nvPr/>
          </p:nvSpPr>
          <p:spPr>
            <a:xfrm rot="18444425">
              <a:off x="12281947" y="13308382"/>
              <a:ext cx="2572605" cy="52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  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60%    Humidity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24" name="Metin kutusu 123"/>
            <p:cNvSpPr txBox="1"/>
            <p:nvPr/>
          </p:nvSpPr>
          <p:spPr>
            <a:xfrm rot="18501507">
              <a:off x="12527236" y="13409525"/>
              <a:ext cx="2803356" cy="52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   150     Tons Input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pic>
          <p:nvPicPr>
            <p:cNvPr id="125" name="Resim 1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5336">
              <a:off x="12263543" y="14624652"/>
              <a:ext cx="1055950" cy="576441"/>
            </a:xfrm>
            <a:prstGeom prst="rect">
              <a:avLst/>
            </a:prstGeom>
          </p:spPr>
        </p:pic>
        <p:sp>
          <p:nvSpPr>
            <p:cNvPr id="126" name="Metin kutusu 125"/>
            <p:cNvSpPr txBox="1"/>
            <p:nvPr/>
          </p:nvSpPr>
          <p:spPr>
            <a:xfrm rot="18444425">
              <a:off x="14829664" y="14702804"/>
              <a:ext cx="2572605" cy="52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 10%     Humidity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sp>
          <p:nvSpPr>
            <p:cNvPr id="127" name="Metin kutusu 126"/>
            <p:cNvSpPr txBox="1"/>
            <p:nvPr/>
          </p:nvSpPr>
          <p:spPr>
            <a:xfrm rot="18501507">
              <a:off x="14094162" y="14549702"/>
              <a:ext cx="3271215" cy="52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</a:t>
              </a:r>
              <a:r>
                <a:rPr kumimoji="0" lang="tr-T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      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Eras Medium ITC" pitchFamily="34" charset="0"/>
                  <a:cs typeface="+mn-cs"/>
                </a:rPr>
                <a:t>   75    Tons Output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Eras Medium ITC" pitchFamily="34" charset="0"/>
                <a:cs typeface="+mn-cs"/>
              </a:endParaRPr>
            </a:p>
          </p:txBody>
        </p:sp>
        <p:pic>
          <p:nvPicPr>
            <p:cNvPr id="128" name="Resim 1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5336">
              <a:off x="14382470" y="15722515"/>
              <a:ext cx="1055950" cy="576441"/>
            </a:xfrm>
            <a:prstGeom prst="rect">
              <a:avLst/>
            </a:prstGeom>
          </p:spPr>
        </p:pic>
        <p:sp>
          <p:nvSpPr>
            <p:cNvPr id="129" name="Oval 128"/>
            <p:cNvSpPr/>
            <p:nvPr/>
          </p:nvSpPr>
          <p:spPr>
            <a:xfrm rot="1210629">
              <a:off x="16802723" y="11592949"/>
              <a:ext cx="1851848" cy="1477348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9BBB59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15352894" y="12230344"/>
              <a:ext cx="1299532" cy="1376645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 rot="2130128">
              <a:off x="13214714" y="16061848"/>
              <a:ext cx="1320457" cy="1164286"/>
            </a:xfrm>
            <a:prstGeom prst="ellipse">
              <a:avLst/>
            </a:prstGeom>
            <a:noFill/>
            <a:ln w="25400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Eğri Bağlayıcı 131"/>
            <p:cNvCxnSpPr>
              <a:stCxn id="131" idx="6"/>
              <a:endCxn id="114" idx="4"/>
            </p:cNvCxnSpPr>
            <p:nvPr/>
          </p:nvCxnSpPr>
          <p:spPr>
            <a:xfrm rot="15316822" flipH="1">
              <a:off x="15466460" y="15659195"/>
              <a:ext cx="234003" cy="2357876"/>
            </a:xfrm>
            <a:prstGeom prst="curvedConnector3">
              <a:avLst>
                <a:gd name="adj1" fmla="val 263027"/>
              </a:avLst>
            </a:prstGeom>
            <a:noFill/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33" name="Eğri Bağlayıcı 132"/>
            <p:cNvCxnSpPr>
              <a:stCxn id="130" idx="6"/>
              <a:endCxn id="114" idx="7"/>
            </p:cNvCxnSpPr>
            <p:nvPr/>
          </p:nvCxnSpPr>
          <p:spPr>
            <a:xfrm rot="20139545" flipH="1">
              <a:off x="16779836" y="12896839"/>
              <a:ext cx="500389" cy="2334326"/>
            </a:xfrm>
            <a:prstGeom prst="curvedConnector4">
              <a:avLst>
                <a:gd name="adj1" fmla="val -64532"/>
                <a:gd name="adj2" fmla="val 49121"/>
              </a:avLst>
            </a:prstGeom>
            <a:noFill/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34" name="Eğri Bağlayıcı 133"/>
            <p:cNvCxnSpPr>
              <a:stCxn id="135" idx="2"/>
              <a:endCxn id="114" idx="6"/>
            </p:cNvCxnSpPr>
            <p:nvPr/>
          </p:nvCxnSpPr>
          <p:spPr>
            <a:xfrm rot="3939545">
              <a:off x="16645054" y="13529297"/>
              <a:ext cx="2424469" cy="1773783"/>
            </a:xfrm>
            <a:prstGeom prst="curvedConnector2">
              <a:avLst/>
            </a:prstGeom>
            <a:noFill/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35" name="Metin kutusu 134"/>
            <p:cNvSpPr txBox="1"/>
            <p:nvPr/>
          </p:nvSpPr>
          <p:spPr>
            <a:xfrm rot="20463263">
              <a:off x="17130808" y="11710845"/>
              <a:ext cx="1260689" cy="13469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New Dryer Facility</a:t>
              </a:r>
            </a:p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     ?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36" name="Metin kutusu 135"/>
            <p:cNvSpPr txBox="1"/>
            <p:nvPr/>
          </p:nvSpPr>
          <p:spPr>
            <a:xfrm rot="18748712">
              <a:off x="13436122" y="15839262"/>
              <a:ext cx="1161665" cy="1521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New Dryer Facility</a:t>
              </a:r>
            </a:p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     ?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37" name="Metin kutusu 136"/>
            <p:cNvSpPr txBox="1"/>
            <p:nvPr/>
          </p:nvSpPr>
          <p:spPr>
            <a:xfrm rot="18593643">
              <a:off x="15485346" y="12219878"/>
              <a:ext cx="1486387" cy="1173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New Dryer Facility</a:t>
              </a:r>
            </a:p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cs typeface="+mn-cs"/>
                </a:rPr>
                <a:t>      ?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+mn-cs"/>
              </a:endParaRPr>
            </a:p>
          </p:txBody>
        </p:sp>
      </p:grpSp>
      <p:sp>
        <p:nvSpPr>
          <p:cNvPr id="15" name="Metin kutusu 14"/>
          <p:cNvSpPr txBox="1"/>
          <p:nvPr/>
        </p:nvSpPr>
        <p:spPr>
          <a:xfrm>
            <a:off x="7210545" y="5282515"/>
            <a:ext cx="6978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AHP: Multi-</a:t>
            </a:r>
            <a:r>
              <a:rPr lang="tr-TR" sz="2400" b="1" dirty="0" err="1" smtClean="0"/>
              <a:t>Criteria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Decision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Making</a:t>
            </a:r>
            <a:endParaRPr lang="tr-TR" sz="24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Develop</a:t>
            </a:r>
            <a:r>
              <a:rPr lang="tr-TR" sz="2400" dirty="0"/>
              <a:t> </a:t>
            </a:r>
            <a:r>
              <a:rPr lang="tr-TR" sz="2400" dirty="0" err="1"/>
              <a:t>weights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criteria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pair-wise</a:t>
            </a:r>
            <a:r>
              <a:rPr lang="tr-TR" sz="2400" dirty="0"/>
              <a:t> </a:t>
            </a:r>
            <a:r>
              <a:rPr lang="tr-TR" sz="2400" dirty="0" err="1"/>
              <a:t>comparisons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Develop</a:t>
            </a:r>
            <a:r>
              <a:rPr lang="tr-TR" sz="2400" dirty="0"/>
              <a:t> </a:t>
            </a:r>
            <a:r>
              <a:rPr lang="tr-TR" sz="2400" dirty="0" err="1"/>
              <a:t>ratings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alternative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criterion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Calculat</a:t>
            </a:r>
            <a:r>
              <a:rPr lang="en-US" sz="2400" dirty="0"/>
              <a:t>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weighted</a:t>
            </a:r>
            <a:r>
              <a:rPr lang="tr-TR" sz="2400" dirty="0"/>
              <a:t> </a:t>
            </a:r>
            <a:r>
              <a:rPr lang="tr-TR" sz="2400" dirty="0" err="1"/>
              <a:t>average</a:t>
            </a:r>
            <a:r>
              <a:rPr lang="tr-TR" sz="2400" dirty="0"/>
              <a:t> </a:t>
            </a:r>
            <a:r>
              <a:rPr lang="tr-TR" sz="2400" dirty="0" err="1"/>
              <a:t>rating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alternative</a:t>
            </a:r>
            <a:r>
              <a:rPr lang="tr-TR" sz="2400" dirty="0"/>
              <a:t>. Select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en-US" sz="2400" dirty="0"/>
              <a:t>candidate location with the </a:t>
            </a:r>
            <a:r>
              <a:rPr lang="tr-TR" sz="2400" dirty="0" err="1"/>
              <a:t>highest</a:t>
            </a:r>
            <a:r>
              <a:rPr lang="tr-TR" sz="2400" dirty="0"/>
              <a:t> </a:t>
            </a:r>
            <a:r>
              <a:rPr lang="en-US" sz="2400" dirty="0"/>
              <a:t>rate</a:t>
            </a:r>
            <a:r>
              <a:rPr lang="tr-TR" sz="2400" dirty="0"/>
              <a:t>.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682741" y="9069815"/>
            <a:ext cx="14840099" cy="68860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charset="0"/>
            </a:endParaRPr>
          </a:p>
        </p:txBody>
      </p:sp>
      <p:grpSp>
        <p:nvGrpSpPr>
          <p:cNvPr id="337" name="Grup 336"/>
          <p:cNvGrpSpPr/>
          <p:nvPr/>
        </p:nvGrpSpPr>
        <p:grpSpPr>
          <a:xfrm>
            <a:off x="7708228" y="9200566"/>
            <a:ext cx="14789124" cy="6189133"/>
            <a:chOff x="-1494044" y="14072970"/>
            <a:chExt cx="20989642" cy="13499398"/>
          </a:xfrm>
        </p:grpSpPr>
        <p:sp>
          <p:nvSpPr>
            <p:cNvPr id="338" name="Yuvarlatılmış Dikdörtgen 337"/>
            <p:cNvSpPr/>
            <p:nvPr/>
          </p:nvSpPr>
          <p:spPr>
            <a:xfrm rot="5400000">
              <a:off x="7892701" y="13778357"/>
              <a:ext cx="2367153" cy="2956379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Optimum location for new dryer facility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9" name="Yuvarlatılmış Dikdörtgen 338"/>
            <p:cNvSpPr/>
            <p:nvPr/>
          </p:nvSpPr>
          <p:spPr>
            <a:xfrm rot="5400000">
              <a:off x="-1802759" y="20674329"/>
              <a:ext cx="1866173" cy="1248743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Labor Cost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0" name="Yuvarlatılmış Dikdörtgen 339"/>
            <p:cNvSpPr/>
            <p:nvPr/>
          </p:nvSpPr>
          <p:spPr>
            <a:xfrm rot="5400000">
              <a:off x="17250026" y="20202008"/>
              <a:ext cx="2280520" cy="2210625"/>
            </a:xfrm>
            <a:prstGeom prst="roundRect">
              <a:avLst>
                <a:gd name="adj" fmla="val 2619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Volume of Oil Olive Production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1" name="Yuvarlatılmış Dikdörtgen 340"/>
            <p:cNvSpPr/>
            <p:nvPr/>
          </p:nvSpPr>
          <p:spPr>
            <a:xfrm rot="5400000">
              <a:off x="15180556" y="20190444"/>
              <a:ext cx="1988112" cy="2130975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Number of Olive Oil Producers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2" name="Yuvarlatılmış Dikdörtgen 341"/>
            <p:cNvSpPr/>
            <p:nvPr/>
          </p:nvSpPr>
          <p:spPr>
            <a:xfrm rot="5400000">
              <a:off x="2983689" y="20387035"/>
              <a:ext cx="2014004" cy="1675502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Price of raw material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3" name="Yuvarlatılmış Dikdörtgen 342"/>
            <p:cNvSpPr/>
            <p:nvPr/>
          </p:nvSpPr>
          <p:spPr>
            <a:xfrm rot="5400000">
              <a:off x="10696094" y="20268667"/>
              <a:ext cx="1869423" cy="215267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Number of competitor</a:t>
              </a:r>
              <a:r>
                <a:rPr kumimoji="0" lang="tr-TR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s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4" name="Yuvarlatılmış Dikdörtgen 343"/>
            <p:cNvSpPr/>
            <p:nvPr/>
          </p:nvSpPr>
          <p:spPr>
            <a:xfrm rot="5400000">
              <a:off x="12971506" y="20229735"/>
              <a:ext cx="1810798" cy="2197128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Capacity of competitors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5" name="Yuvarlatılmış Dikdörtgen 344"/>
            <p:cNvSpPr/>
            <p:nvPr/>
          </p:nvSpPr>
          <p:spPr>
            <a:xfrm rot="5400000">
              <a:off x="8094123" y="20128441"/>
              <a:ext cx="2122547" cy="259689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Transportation</a:t>
              </a:r>
              <a:r>
                <a:rPr kumimoji="0" lang="tr-TR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 </a:t>
              </a:r>
              <a:r>
                <a:rPr kumimoji="0" lang="tr-TR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Cost-From</a:t>
              </a:r>
              <a:r>
                <a:rPr kumimoji="0" lang="tr-TR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 </a:t>
              </a:r>
              <a:r>
                <a:rPr kumimoji="0" lang="tr-TR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suppliers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6" name="Yuvarlatılmış Dikdörtgen 345"/>
            <p:cNvSpPr/>
            <p:nvPr/>
          </p:nvSpPr>
          <p:spPr>
            <a:xfrm rot="5400000">
              <a:off x="5313731" y="19915944"/>
              <a:ext cx="2051097" cy="280868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Transportation</a:t>
              </a:r>
              <a:r>
                <a:rPr kumimoji="0" lang="tr-TR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 </a:t>
              </a:r>
              <a:r>
                <a:rPr kumimoji="0" lang="tr-TR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Cost-To</a:t>
              </a:r>
              <a:r>
                <a:rPr kumimoji="0" lang="tr-TR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 </a:t>
              </a:r>
              <a:r>
                <a:rPr kumimoji="0" lang="en-US" sz="2000" b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Torbalı</a:t>
              </a: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 extraction plant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7" name="Yuvarlatılmış Dikdörtgen 346"/>
            <p:cNvSpPr/>
            <p:nvPr/>
          </p:nvSpPr>
          <p:spPr>
            <a:xfrm rot="5400000">
              <a:off x="1162953" y="20328611"/>
              <a:ext cx="1840623" cy="193903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Tax Incentives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8" name="Yuvarlatılmış Dikdörtgen 347"/>
            <p:cNvSpPr/>
            <p:nvPr/>
          </p:nvSpPr>
          <p:spPr>
            <a:xfrm rot="5400000">
              <a:off x="-469306" y="20698798"/>
              <a:ext cx="1885648" cy="1145520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Times New Roman" pitchFamily="18" charset="0"/>
                </a:rPr>
                <a:t>Cost of Land</a:t>
              </a:r>
              <a:endParaRPr kumimoji="0" lang="en-US" sz="2000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endParaRPr>
            </a:p>
          </p:txBody>
        </p:sp>
        <p:sp>
          <p:nvSpPr>
            <p:cNvPr id="349" name="Yuvarlatılmış Dikdörtgen 348"/>
            <p:cNvSpPr/>
            <p:nvPr/>
          </p:nvSpPr>
          <p:spPr>
            <a:xfrm rot="5400000">
              <a:off x="12012792" y="26507889"/>
              <a:ext cx="807815" cy="1255001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Milas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0" name="Yuvarlatılmış Dikdörtgen 349"/>
            <p:cNvSpPr/>
            <p:nvPr/>
          </p:nvSpPr>
          <p:spPr>
            <a:xfrm rot="5400000">
              <a:off x="10286419" y="26369454"/>
              <a:ext cx="873959" cy="1531870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Torbalı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1" name="Yuvarlatılmış Dikdörtgen 350"/>
            <p:cNvSpPr/>
            <p:nvPr/>
          </p:nvSpPr>
          <p:spPr>
            <a:xfrm rot="5400000">
              <a:off x="8587390" y="26440359"/>
              <a:ext cx="819537" cy="1335642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Çine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2" name="Yuvarlatılmış Dikdörtgen 351"/>
            <p:cNvSpPr/>
            <p:nvPr/>
          </p:nvSpPr>
          <p:spPr>
            <a:xfrm rot="5400000">
              <a:off x="6933497" y="26416640"/>
              <a:ext cx="807811" cy="1415452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Akhisar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3" name="Yuvarlatılmış Dikdörtgen 352"/>
            <p:cNvSpPr/>
            <p:nvPr/>
          </p:nvSpPr>
          <p:spPr>
            <a:xfrm rot="5400000">
              <a:off x="4820812" y="26188652"/>
              <a:ext cx="807811" cy="185078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Gömeç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54" name="Düz Bağlayıcı 353"/>
            <p:cNvCxnSpPr>
              <a:stCxn id="340" idx="3"/>
              <a:endCxn id="349" idx="1"/>
            </p:cNvCxnSpPr>
            <p:nvPr/>
          </p:nvCxnSpPr>
          <p:spPr>
            <a:xfrm flipH="1">
              <a:off x="12416699" y="22447582"/>
              <a:ext cx="5973587" cy="4283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55" name="Düz Bağlayıcı 354"/>
            <p:cNvCxnSpPr>
              <a:stCxn id="341" idx="3"/>
              <a:endCxn id="350" idx="1"/>
            </p:cNvCxnSpPr>
            <p:nvPr/>
          </p:nvCxnSpPr>
          <p:spPr>
            <a:xfrm flipH="1">
              <a:off x="10723398" y="22249988"/>
              <a:ext cx="5451213" cy="44484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56" name="Düz Bağlayıcı 355"/>
            <p:cNvCxnSpPr>
              <a:stCxn id="340" idx="3"/>
              <a:endCxn id="350" idx="1"/>
            </p:cNvCxnSpPr>
            <p:nvPr/>
          </p:nvCxnSpPr>
          <p:spPr>
            <a:xfrm flipH="1">
              <a:off x="10723398" y="22447582"/>
              <a:ext cx="7666889" cy="425083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57" name="Düz Bağlayıcı 356"/>
            <p:cNvCxnSpPr>
              <a:stCxn id="340" idx="3"/>
              <a:endCxn id="351" idx="1"/>
            </p:cNvCxnSpPr>
            <p:nvPr/>
          </p:nvCxnSpPr>
          <p:spPr>
            <a:xfrm flipH="1">
              <a:off x="8997159" y="22447582"/>
              <a:ext cx="9393127" cy="42508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58" name="Düz Bağlayıcı 357"/>
            <p:cNvCxnSpPr>
              <a:stCxn id="340" idx="3"/>
              <a:endCxn id="352" idx="1"/>
            </p:cNvCxnSpPr>
            <p:nvPr/>
          </p:nvCxnSpPr>
          <p:spPr>
            <a:xfrm flipH="1">
              <a:off x="7337402" y="22447582"/>
              <a:ext cx="11052885" cy="427287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59" name="Düz Bağlayıcı 358"/>
            <p:cNvCxnSpPr>
              <a:stCxn id="340" idx="3"/>
              <a:endCxn id="353" idx="1"/>
            </p:cNvCxnSpPr>
            <p:nvPr/>
          </p:nvCxnSpPr>
          <p:spPr>
            <a:xfrm flipH="1">
              <a:off x="5224717" y="22447582"/>
              <a:ext cx="13165570" cy="426255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0" name="Düz Bağlayıcı 359"/>
            <p:cNvCxnSpPr>
              <a:stCxn id="341" idx="3"/>
              <a:endCxn id="349" idx="1"/>
            </p:cNvCxnSpPr>
            <p:nvPr/>
          </p:nvCxnSpPr>
          <p:spPr>
            <a:xfrm flipH="1">
              <a:off x="12416699" y="22249988"/>
              <a:ext cx="3757912" cy="448149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1" name="Düz Bağlayıcı 360"/>
            <p:cNvCxnSpPr>
              <a:stCxn id="341" idx="3"/>
              <a:endCxn id="351" idx="1"/>
            </p:cNvCxnSpPr>
            <p:nvPr/>
          </p:nvCxnSpPr>
          <p:spPr>
            <a:xfrm flipH="1">
              <a:off x="8997160" y="22249988"/>
              <a:ext cx="7177451" cy="44484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2" name="Düz Bağlayıcı 361"/>
            <p:cNvCxnSpPr>
              <a:stCxn id="341" idx="3"/>
              <a:endCxn id="352" idx="1"/>
            </p:cNvCxnSpPr>
            <p:nvPr/>
          </p:nvCxnSpPr>
          <p:spPr>
            <a:xfrm flipH="1">
              <a:off x="7337404" y="22249988"/>
              <a:ext cx="8837207" cy="44704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3" name="Düz Bağlayıcı 362"/>
            <p:cNvCxnSpPr>
              <a:stCxn id="341" idx="3"/>
              <a:endCxn id="353" idx="1"/>
            </p:cNvCxnSpPr>
            <p:nvPr/>
          </p:nvCxnSpPr>
          <p:spPr>
            <a:xfrm flipH="1">
              <a:off x="5224716" y="22249988"/>
              <a:ext cx="10949895" cy="446015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4" name="Düz Bağlayıcı 363"/>
            <p:cNvCxnSpPr>
              <a:stCxn id="343" idx="3"/>
              <a:endCxn id="349" idx="1"/>
            </p:cNvCxnSpPr>
            <p:nvPr/>
          </p:nvCxnSpPr>
          <p:spPr>
            <a:xfrm>
              <a:off x="11630806" y="22279717"/>
              <a:ext cx="785894" cy="445176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5" name="Düz Bağlayıcı 364"/>
            <p:cNvCxnSpPr>
              <a:stCxn id="343" idx="3"/>
              <a:endCxn id="350" idx="1"/>
            </p:cNvCxnSpPr>
            <p:nvPr/>
          </p:nvCxnSpPr>
          <p:spPr>
            <a:xfrm flipH="1">
              <a:off x="10723398" y="22279717"/>
              <a:ext cx="907408" cy="441869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6" name="Düz Bağlayıcı 365"/>
            <p:cNvCxnSpPr>
              <a:stCxn id="343" idx="3"/>
              <a:endCxn id="351" idx="1"/>
            </p:cNvCxnSpPr>
            <p:nvPr/>
          </p:nvCxnSpPr>
          <p:spPr>
            <a:xfrm flipH="1">
              <a:off x="8997160" y="22279717"/>
              <a:ext cx="2633646" cy="441869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7" name="Düz Bağlayıcı 366"/>
            <p:cNvCxnSpPr>
              <a:stCxn id="343" idx="3"/>
              <a:endCxn id="352" idx="1"/>
            </p:cNvCxnSpPr>
            <p:nvPr/>
          </p:nvCxnSpPr>
          <p:spPr>
            <a:xfrm flipH="1">
              <a:off x="7337404" y="22279717"/>
              <a:ext cx="4293402" cy="444074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8" name="Düz Bağlayıcı 367"/>
            <p:cNvCxnSpPr>
              <a:stCxn id="343" idx="3"/>
              <a:endCxn id="353" idx="1"/>
            </p:cNvCxnSpPr>
            <p:nvPr/>
          </p:nvCxnSpPr>
          <p:spPr>
            <a:xfrm flipH="1">
              <a:off x="5224716" y="22279717"/>
              <a:ext cx="6406090" cy="44304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69" name="Düz Bağlayıcı 368"/>
            <p:cNvCxnSpPr>
              <a:stCxn id="344" idx="3"/>
              <a:endCxn id="349" idx="1"/>
            </p:cNvCxnSpPr>
            <p:nvPr/>
          </p:nvCxnSpPr>
          <p:spPr>
            <a:xfrm flipH="1">
              <a:off x="12416699" y="22233699"/>
              <a:ext cx="1460206" cy="449778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0" name="Düz Bağlayıcı 369"/>
            <p:cNvCxnSpPr>
              <a:stCxn id="344" idx="3"/>
              <a:endCxn id="350" idx="1"/>
            </p:cNvCxnSpPr>
            <p:nvPr/>
          </p:nvCxnSpPr>
          <p:spPr>
            <a:xfrm flipH="1">
              <a:off x="10723398" y="22233699"/>
              <a:ext cx="3153508" cy="446471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1" name="Düz Bağlayıcı 370"/>
            <p:cNvCxnSpPr>
              <a:stCxn id="344" idx="3"/>
              <a:endCxn id="351" idx="1"/>
            </p:cNvCxnSpPr>
            <p:nvPr/>
          </p:nvCxnSpPr>
          <p:spPr>
            <a:xfrm flipH="1">
              <a:off x="8997160" y="22233699"/>
              <a:ext cx="4879746" cy="446471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2" name="Düz Bağlayıcı 371"/>
            <p:cNvCxnSpPr>
              <a:stCxn id="344" idx="3"/>
              <a:endCxn id="352" idx="1"/>
            </p:cNvCxnSpPr>
            <p:nvPr/>
          </p:nvCxnSpPr>
          <p:spPr>
            <a:xfrm flipH="1">
              <a:off x="7337404" y="22233699"/>
              <a:ext cx="6539502" cy="448676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3" name="Düz Bağlayıcı 372"/>
            <p:cNvCxnSpPr>
              <a:stCxn id="344" idx="3"/>
              <a:endCxn id="353" idx="1"/>
            </p:cNvCxnSpPr>
            <p:nvPr/>
          </p:nvCxnSpPr>
          <p:spPr>
            <a:xfrm flipH="1">
              <a:off x="5224716" y="22233699"/>
              <a:ext cx="8652189" cy="447644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4" name="Düz Bağlayıcı 373"/>
            <p:cNvCxnSpPr>
              <a:stCxn id="345" idx="3"/>
              <a:endCxn id="349" idx="1"/>
            </p:cNvCxnSpPr>
            <p:nvPr/>
          </p:nvCxnSpPr>
          <p:spPr>
            <a:xfrm>
              <a:off x="9155396" y="22488162"/>
              <a:ext cx="3261304" cy="424332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5" name="Düz Bağlayıcı 374"/>
            <p:cNvCxnSpPr>
              <a:stCxn id="345" idx="3"/>
              <a:endCxn id="350" idx="1"/>
            </p:cNvCxnSpPr>
            <p:nvPr/>
          </p:nvCxnSpPr>
          <p:spPr>
            <a:xfrm>
              <a:off x="9155396" y="22488162"/>
              <a:ext cx="1568002" cy="421024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6" name="Düz Bağlayıcı 375"/>
            <p:cNvCxnSpPr>
              <a:stCxn id="345" idx="3"/>
              <a:endCxn id="351" idx="1"/>
            </p:cNvCxnSpPr>
            <p:nvPr/>
          </p:nvCxnSpPr>
          <p:spPr>
            <a:xfrm flipH="1">
              <a:off x="8997159" y="22488162"/>
              <a:ext cx="158237" cy="421025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7" name="Düz Bağlayıcı 376"/>
            <p:cNvCxnSpPr>
              <a:stCxn id="345" idx="3"/>
              <a:endCxn id="352" idx="1"/>
            </p:cNvCxnSpPr>
            <p:nvPr/>
          </p:nvCxnSpPr>
          <p:spPr>
            <a:xfrm flipH="1">
              <a:off x="7337401" y="22488162"/>
              <a:ext cx="1817995" cy="42322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8" name="Düz Bağlayıcı 377"/>
            <p:cNvCxnSpPr>
              <a:stCxn id="345" idx="3"/>
              <a:endCxn id="353" idx="1"/>
            </p:cNvCxnSpPr>
            <p:nvPr/>
          </p:nvCxnSpPr>
          <p:spPr>
            <a:xfrm flipH="1">
              <a:off x="5224719" y="22488162"/>
              <a:ext cx="3930677" cy="422197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79" name="Düz Bağlayıcı 378"/>
            <p:cNvCxnSpPr>
              <a:stCxn id="346" idx="3"/>
              <a:endCxn id="349" idx="1"/>
            </p:cNvCxnSpPr>
            <p:nvPr/>
          </p:nvCxnSpPr>
          <p:spPr>
            <a:xfrm>
              <a:off x="6339279" y="22345836"/>
              <a:ext cx="6077421" cy="438564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0" name="Düz Bağlayıcı 379"/>
            <p:cNvCxnSpPr>
              <a:stCxn id="346" idx="3"/>
              <a:endCxn id="350" idx="1"/>
            </p:cNvCxnSpPr>
            <p:nvPr/>
          </p:nvCxnSpPr>
          <p:spPr>
            <a:xfrm>
              <a:off x="6339280" y="22345836"/>
              <a:ext cx="4384118" cy="43525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1" name="Düz Bağlayıcı 380"/>
            <p:cNvCxnSpPr>
              <a:stCxn id="346" idx="3"/>
              <a:endCxn id="351" idx="1"/>
            </p:cNvCxnSpPr>
            <p:nvPr/>
          </p:nvCxnSpPr>
          <p:spPr>
            <a:xfrm>
              <a:off x="6339279" y="22345836"/>
              <a:ext cx="2657880" cy="435257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2" name="Düz Bağlayıcı 381"/>
            <p:cNvCxnSpPr>
              <a:stCxn id="346" idx="3"/>
              <a:endCxn id="352" idx="1"/>
            </p:cNvCxnSpPr>
            <p:nvPr/>
          </p:nvCxnSpPr>
          <p:spPr>
            <a:xfrm>
              <a:off x="6339279" y="22345836"/>
              <a:ext cx="998122" cy="43746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3" name="Düz Bağlayıcı 382"/>
            <p:cNvCxnSpPr>
              <a:stCxn id="346" idx="3"/>
              <a:endCxn id="353" idx="1"/>
            </p:cNvCxnSpPr>
            <p:nvPr/>
          </p:nvCxnSpPr>
          <p:spPr>
            <a:xfrm flipH="1">
              <a:off x="5224719" y="22345836"/>
              <a:ext cx="1114561" cy="436430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4" name="Düz Bağlayıcı 383"/>
            <p:cNvCxnSpPr>
              <a:stCxn id="342" idx="3"/>
              <a:endCxn id="349" idx="1"/>
            </p:cNvCxnSpPr>
            <p:nvPr/>
          </p:nvCxnSpPr>
          <p:spPr>
            <a:xfrm>
              <a:off x="3990691" y="22231788"/>
              <a:ext cx="8426010" cy="449969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5" name="Düz Bağlayıcı 384"/>
            <p:cNvCxnSpPr>
              <a:stCxn id="342" idx="3"/>
              <a:endCxn id="350" idx="1"/>
            </p:cNvCxnSpPr>
            <p:nvPr/>
          </p:nvCxnSpPr>
          <p:spPr>
            <a:xfrm>
              <a:off x="3990691" y="22231790"/>
              <a:ext cx="6732707" cy="446662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6" name="Düz Bağlayıcı 385"/>
            <p:cNvCxnSpPr>
              <a:stCxn id="342" idx="3"/>
              <a:endCxn id="351" idx="1"/>
            </p:cNvCxnSpPr>
            <p:nvPr/>
          </p:nvCxnSpPr>
          <p:spPr>
            <a:xfrm>
              <a:off x="3990691" y="22231788"/>
              <a:ext cx="5006469" cy="446662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7" name="Düz Bağlayıcı 386"/>
            <p:cNvCxnSpPr>
              <a:stCxn id="342" idx="3"/>
              <a:endCxn id="352" idx="1"/>
            </p:cNvCxnSpPr>
            <p:nvPr/>
          </p:nvCxnSpPr>
          <p:spPr>
            <a:xfrm>
              <a:off x="3990691" y="22231788"/>
              <a:ext cx="3346711" cy="44886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8" name="Düz Bağlayıcı 387"/>
            <p:cNvCxnSpPr>
              <a:stCxn id="342" idx="3"/>
              <a:endCxn id="353" idx="1"/>
            </p:cNvCxnSpPr>
            <p:nvPr/>
          </p:nvCxnSpPr>
          <p:spPr>
            <a:xfrm>
              <a:off x="3990691" y="22231788"/>
              <a:ext cx="1234028" cy="44783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89" name="Düz Bağlayıcı 388"/>
            <p:cNvCxnSpPr>
              <a:stCxn id="347" idx="3"/>
              <a:endCxn id="349" idx="1"/>
            </p:cNvCxnSpPr>
            <p:nvPr/>
          </p:nvCxnSpPr>
          <p:spPr>
            <a:xfrm>
              <a:off x="2083264" y="22218439"/>
              <a:ext cx="10333436" cy="451304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0" name="Düz Bağlayıcı 389"/>
            <p:cNvCxnSpPr>
              <a:stCxn id="347" idx="3"/>
              <a:endCxn id="350" idx="1"/>
            </p:cNvCxnSpPr>
            <p:nvPr/>
          </p:nvCxnSpPr>
          <p:spPr>
            <a:xfrm>
              <a:off x="2083264" y="22218439"/>
              <a:ext cx="8640134" cy="447997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1" name="Düz Bağlayıcı 390"/>
            <p:cNvCxnSpPr>
              <a:stCxn id="347" idx="3"/>
              <a:endCxn id="351" idx="1"/>
            </p:cNvCxnSpPr>
            <p:nvPr/>
          </p:nvCxnSpPr>
          <p:spPr>
            <a:xfrm>
              <a:off x="2083264" y="22218439"/>
              <a:ext cx="6913896" cy="447997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2" name="Düz Bağlayıcı 391"/>
            <p:cNvCxnSpPr>
              <a:stCxn id="347" idx="3"/>
              <a:endCxn id="352" idx="1"/>
            </p:cNvCxnSpPr>
            <p:nvPr/>
          </p:nvCxnSpPr>
          <p:spPr>
            <a:xfrm>
              <a:off x="2083264" y="22218439"/>
              <a:ext cx="5254140" cy="45020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3" name="Düz Bağlayıcı 392"/>
            <p:cNvCxnSpPr>
              <a:stCxn id="347" idx="3"/>
              <a:endCxn id="353" idx="1"/>
            </p:cNvCxnSpPr>
            <p:nvPr/>
          </p:nvCxnSpPr>
          <p:spPr>
            <a:xfrm>
              <a:off x="2083264" y="22218439"/>
              <a:ext cx="3141452" cy="44917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4" name="Düz Bağlayıcı 393"/>
            <p:cNvCxnSpPr>
              <a:stCxn id="348" idx="3"/>
              <a:endCxn id="349" idx="1"/>
            </p:cNvCxnSpPr>
            <p:nvPr/>
          </p:nvCxnSpPr>
          <p:spPr>
            <a:xfrm>
              <a:off x="473518" y="22214383"/>
              <a:ext cx="11943181" cy="45170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5" name="Düz Bağlayıcı 394"/>
            <p:cNvCxnSpPr>
              <a:stCxn id="348" idx="3"/>
              <a:endCxn id="350" idx="1"/>
            </p:cNvCxnSpPr>
            <p:nvPr/>
          </p:nvCxnSpPr>
          <p:spPr>
            <a:xfrm>
              <a:off x="473518" y="22214383"/>
              <a:ext cx="10249880" cy="448402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6" name="Düz Bağlayıcı 395"/>
            <p:cNvCxnSpPr>
              <a:stCxn id="348" idx="3"/>
              <a:endCxn id="351" idx="1"/>
            </p:cNvCxnSpPr>
            <p:nvPr/>
          </p:nvCxnSpPr>
          <p:spPr>
            <a:xfrm>
              <a:off x="473518" y="22214383"/>
              <a:ext cx="8523641" cy="448402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7" name="Düz Bağlayıcı 396"/>
            <p:cNvCxnSpPr>
              <a:stCxn id="348" idx="3"/>
              <a:endCxn id="352" idx="1"/>
            </p:cNvCxnSpPr>
            <p:nvPr/>
          </p:nvCxnSpPr>
          <p:spPr>
            <a:xfrm>
              <a:off x="473518" y="22214383"/>
              <a:ext cx="6863885" cy="450608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8" name="Düz Bağlayıcı 397"/>
            <p:cNvCxnSpPr>
              <a:stCxn id="348" idx="3"/>
              <a:endCxn id="353" idx="1"/>
            </p:cNvCxnSpPr>
            <p:nvPr/>
          </p:nvCxnSpPr>
          <p:spPr>
            <a:xfrm>
              <a:off x="473518" y="22214383"/>
              <a:ext cx="4751198" cy="449575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99" name="Düz Bağlayıcı 398"/>
            <p:cNvCxnSpPr>
              <a:stCxn id="339" idx="3"/>
              <a:endCxn id="349" idx="1"/>
            </p:cNvCxnSpPr>
            <p:nvPr/>
          </p:nvCxnSpPr>
          <p:spPr>
            <a:xfrm>
              <a:off x="-869673" y="22231788"/>
              <a:ext cx="13286373" cy="449969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00" name="Düz Bağlayıcı 399"/>
            <p:cNvCxnSpPr>
              <a:stCxn id="339" idx="3"/>
              <a:endCxn id="350" idx="1"/>
            </p:cNvCxnSpPr>
            <p:nvPr/>
          </p:nvCxnSpPr>
          <p:spPr>
            <a:xfrm>
              <a:off x="-869672" y="22231788"/>
              <a:ext cx="11593070" cy="446662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01" name="Düz Bağlayıcı 400"/>
            <p:cNvCxnSpPr>
              <a:stCxn id="339" idx="3"/>
              <a:endCxn id="351" idx="1"/>
            </p:cNvCxnSpPr>
            <p:nvPr/>
          </p:nvCxnSpPr>
          <p:spPr>
            <a:xfrm>
              <a:off x="-869673" y="22231788"/>
              <a:ext cx="9866832" cy="446662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02" name="Düz Bağlayıcı 401"/>
            <p:cNvCxnSpPr>
              <a:stCxn id="339" idx="3"/>
              <a:endCxn id="352" idx="1"/>
            </p:cNvCxnSpPr>
            <p:nvPr/>
          </p:nvCxnSpPr>
          <p:spPr>
            <a:xfrm>
              <a:off x="-869673" y="22231788"/>
              <a:ext cx="8207074" cy="448867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03" name="Düz Bağlayıcı 402"/>
            <p:cNvCxnSpPr>
              <a:stCxn id="339" idx="3"/>
              <a:endCxn id="353" idx="1"/>
            </p:cNvCxnSpPr>
            <p:nvPr/>
          </p:nvCxnSpPr>
          <p:spPr>
            <a:xfrm>
              <a:off x="-869673" y="22231788"/>
              <a:ext cx="6094391" cy="447835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404" name="Yuvarlatılmış Dikdörtgen 352"/>
            <p:cNvSpPr/>
            <p:nvPr/>
          </p:nvSpPr>
          <p:spPr>
            <a:xfrm rot="5400000">
              <a:off x="2599753" y="17263252"/>
              <a:ext cx="994827" cy="1742087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Costs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5" name="Yuvarlatılmış Dikdörtgen 352"/>
            <p:cNvSpPr/>
            <p:nvPr/>
          </p:nvSpPr>
          <p:spPr>
            <a:xfrm rot="5400000">
              <a:off x="14184280" y="17067759"/>
              <a:ext cx="1310417" cy="2670250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Olive Oil Production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06" name="Straight Arrow Connector 548"/>
            <p:cNvCxnSpPr>
              <a:stCxn id="338" idx="3"/>
              <a:endCxn id="405" idx="1"/>
            </p:cNvCxnSpPr>
            <p:nvPr/>
          </p:nvCxnSpPr>
          <p:spPr>
            <a:xfrm>
              <a:off x="9076278" y="16440123"/>
              <a:ext cx="5763211" cy="130755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07" name="Straight Arrow Connector 550"/>
            <p:cNvCxnSpPr>
              <a:stCxn id="338" idx="3"/>
              <a:endCxn id="404" idx="1"/>
            </p:cNvCxnSpPr>
            <p:nvPr/>
          </p:nvCxnSpPr>
          <p:spPr>
            <a:xfrm flipH="1">
              <a:off x="3097167" y="16440123"/>
              <a:ext cx="5979110" cy="119675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08" name="Straight Arrow Connector 552"/>
            <p:cNvCxnSpPr>
              <a:stCxn id="405" idx="3"/>
              <a:endCxn id="340" idx="1"/>
            </p:cNvCxnSpPr>
            <p:nvPr/>
          </p:nvCxnSpPr>
          <p:spPr>
            <a:xfrm>
              <a:off x="14839489" y="19058093"/>
              <a:ext cx="3550798" cy="110896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09" name="Straight Arrow Connector 554"/>
            <p:cNvCxnSpPr>
              <a:stCxn id="405" idx="3"/>
              <a:endCxn id="341" idx="1"/>
            </p:cNvCxnSpPr>
            <p:nvPr/>
          </p:nvCxnSpPr>
          <p:spPr>
            <a:xfrm>
              <a:off x="14839489" y="19058093"/>
              <a:ext cx="1335122" cy="120378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0" name="Straight Arrow Connector 556"/>
            <p:cNvCxnSpPr>
              <a:stCxn id="418" idx="2"/>
              <a:endCxn id="343" idx="1"/>
            </p:cNvCxnSpPr>
            <p:nvPr/>
          </p:nvCxnSpPr>
          <p:spPr>
            <a:xfrm>
              <a:off x="9053381" y="18872837"/>
              <a:ext cx="2577425" cy="153745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1" name="Straight Arrow Connector 558"/>
            <p:cNvCxnSpPr>
              <a:stCxn id="418" idx="2"/>
              <a:endCxn id="344" idx="1"/>
            </p:cNvCxnSpPr>
            <p:nvPr/>
          </p:nvCxnSpPr>
          <p:spPr>
            <a:xfrm>
              <a:off x="9053381" y="18872837"/>
              <a:ext cx="4823525" cy="155006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2" name="Straight Arrow Connector 560"/>
            <p:cNvCxnSpPr>
              <a:stCxn id="404" idx="3"/>
              <a:endCxn id="345" idx="1"/>
            </p:cNvCxnSpPr>
            <p:nvPr/>
          </p:nvCxnSpPr>
          <p:spPr>
            <a:xfrm>
              <a:off x="3097167" y="18631710"/>
              <a:ext cx="6058229" cy="173390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3" name="Straight Arrow Connector 562"/>
            <p:cNvCxnSpPr>
              <a:stCxn id="404" idx="3"/>
              <a:endCxn id="346" idx="1"/>
            </p:cNvCxnSpPr>
            <p:nvPr/>
          </p:nvCxnSpPr>
          <p:spPr>
            <a:xfrm>
              <a:off x="3097167" y="18631710"/>
              <a:ext cx="3242112" cy="166302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4" name="Straight Arrow Connector 564"/>
            <p:cNvCxnSpPr>
              <a:stCxn id="404" idx="3"/>
              <a:endCxn id="342" idx="1"/>
            </p:cNvCxnSpPr>
            <p:nvPr/>
          </p:nvCxnSpPr>
          <p:spPr>
            <a:xfrm>
              <a:off x="3097167" y="18631710"/>
              <a:ext cx="893523" cy="158607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5" name="Straight Arrow Connector 567"/>
            <p:cNvCxnSpPr>
              <a:stCxn id="404" idx="3"/>
              <a:endCxn id="347" idx="1"/>
            </p:cNvCxnSpPr>
            <p:nvPr/>
          </p:nvCxnSpPr>
          <p:spPr>
            <a:xfrm flipH="1">
              <a:off x="2083264" y="18631710"/>
              <a:ext cx="1013904" cy="174610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6" name="Straight Arrow Connector 569"/>
            <p:cNvCxnSpPr>
              <a:stCxn id="404" idx="3"/>
              <a:endCxn id="348" idx="1"/>
            </p:cNvCxnSpPr>
            <p:nvPr/>
          </p:nvCxnSpPr>
          <p:spPr>
            <a:xfrm flipH="1">
              <a:off x="473518" y="18631710"/>
              <a:ext cx="2623649" cy="16970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417" name="Straight Arrow Connector 571"/>
            <p:cNvCxnSpPr>
              <a:stCxn id="404" idx="3"/>
              <a:endCxn id="339" idx="1"/>
            </p:cNvCxnSpPr>
            <p:nvPr/>
          </p:nvCxnSpPr>
          <p:spPr>
            <a:xfrm flipH="1">
              <a:off x="-869672" y="18631710"/>
              <a:ext cx="3966840" cy="173390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sp>
          <p:nvSpPr>
            <p:cNvPr id="418" name="Yuvarlatılmış Dikdörtgen 417"/>
            <p:cNvSpPr/>
            <p:nvPr/>
          </p:nvSpPr>
          <p:spPr>
            <a:xfrm>
              <a:off x="7743622" y="17395803"/>
              <a:ext cx="2619516" cy="1477034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9" name="Metin kutusu 418"/>
            <p:cNvSpPr txBox="1"/>
            <p:nvPr/>
          </p:nvSpPr>
          <p:spPr>
            <a:xfrm>
              <a:off x="7825538" y="17645863"/>
              <a:ext cx="2478581" cy="872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295232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+mn-lt"/>
                  <a:cs typeface="+mn-cs"/>
                </a:rPr>
                <a:t>Competition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+mn-cs"/>
              </a:endParaRPr>
            </a:p>
          </p:txBody>
        </p:sp>
        <p:cxnSp>
          <p:nvCxnSpPr>
            <p:cNvPr id="420" name="Düz Ok Bağlayıcısı 419"/>
            <p:cNvCxnSpPr>
              <a:stCxn id="338" idx="3"/>
              <a:endCxn id="418" idx="0"/>
            </p:cNvCxnSpPr>
            <p:nvPr/>
          </p:nvCxnSpPr>
          <p:spPr>
            <a:xfrm flipH="1">
              <a:off x="9053381" y="16440123"/>
              <a:ext cx="22897" cy="95568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</p:grpSp>
      <p:sp>
        <p:nvSpPr>
          <p:cNvPr id="421" name="Text Box 13"/>
          <p:cNvSpPr txBox="1">
            <a:spLocks noChangeArrowheads="1"/>
          </p:cNvSpPr>
          <p:nvPr/>
        </p:nvSpPr>
        <p:spPr bwMode="auto">
          <a:xfrm>
            <a:off x="7116782" y="4010025"/>
            <a:ext cx="7627784" cy="8911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smtClean="0"/>
              <a:t>SOLUTION METHODOLOGY</a:t>
            </a:r>
            <a:endParaRPr lang="en-US" altLang="en-US" sz="3600" i="1" dirty="0"/>
          </a:p>
        </p:txBody>
      </p:sp>
      <p:sp>
        <p:nvSpPr>
          <p:cNvPr id="422" name="Text Box 13"/>
          <p:cNvSpPr txBox="1">
            <a:spLocks noChangeArrowheads="1"/>
          </p:cNvSpPr>
          <p:nvPr/>
        </p:nvSpPr>
        <p:spPr bwMode="auto">
          <a:xfrm>
            <a:off x="15552999" y="4010026"/>
            <a:ext cx="7569994" cy="11916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3600" dirty="0" smtClean="0"/>
              <a:t>SENSITIVITY ANALYSIS, VERIFICATION AND VALIDATION</a:t>
            </a:r>
            <a:endParaRPr lang="en-US" altLang="en-US" sz="3600" i="1" dirty="0"/>
          </a:p>
        </p:txBody>
      </p:sp>
      <p:sp>
        <p:nvSpPr>
          <p:cNvPr id="12392" name="Metin kutusu 12391"/>
          <p:cNvSpPr txBox="1"/>
          <p:nvPr/>
        </p:nvSpPr>
        <p:spPr>
          <a:xfrm>
            <a:off x="24050697" y="9796861"/>
            <a:ext cx="53267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  </a:t>
            </a:r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/>
              <a:t>Super</a:t>
            </a:r>
            <a:r>
              <a:rPr lang="tr-TR" sz="2400" b="1" dirty="0"/>
              <a:t> </a:t>
            </a:r>
            <a:r>
              <a:rPr lang="tr-TR" sz="2400" b="1" dirty="0" err="1" smtClean="0"/>
              <a:t>Decisions</a:t>
            </a:r>
            <a:r>
              <a:rPr lang="tr-TR" sz="2400" b="1" dirty="0"/>
              <a:t> </a:t>
            </a:r>
            <a:r>
              <a:rPr lang="tr-TR" sz="2400" b="1" smtClean="0"/>
              <a:t>Software</a:t>
            </a:r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Us</a:t>
            </a:r>
            <a:r>
              <a:rPr lang="en-US" sz="2400" dirty="0" err="1"/>
              <a:t>ed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making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dependence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feedback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Weightings</a:t>
            </a:r>
            <a:r>
              <a:rPr lang="tr-TR" sz="2400" dirty="0" smtClean="0"/>
              <a:t> </a:t>
            </a:r>
            <a:r>
              <a:rPr lang="tr-TR" sz="2400" dirty="0"/>
              <a:t>can be </a:t>
            </a:r>
            <a:r>
              <a:rPr lang="tr-TR" sz="2400" dirty="0" err="1" smtClean="0"/>
              <a:t>changed</a:t>
            </a:r>
            <a:endParaRPr lang="tr-TR" sz="2400" dirty="0" smtClean="0"/>
          </a:p>
          <a:p>
            <a:r>
              <a:rPr lang="tr-TR" sz="2400" dirty="0"/>
              <a:t> </a:t>
            </a:r>
            <a:r>
              <a:rPr lang="tr-TR" sz="2400" dirty="0" smtClean="0"/>
              <a:t>  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/>
              <a:t>user</a:t>
            </a:r>
            <a:r>
              <a:rPr lang="tr-TR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Additional</a:t>
            </a:r>
            <a:r>
              <a:rPr lang="tr-TR" sz="2400" dirty="0" smtClean="0"/>
              <a:t> </a:t>
            </a:r>
            <a:r>
              <a:rPr lang="tr-TR" sz="2400" dirty="0" err="1"/>
              <a:t>criterion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alternatives</a:t>
            </a:r>
            <a:r>
              <a:rPr lang="tr-TR" sz="2400" dirty="0"/>
              <a:t> can be </a:t>
            </a:r>
            <a:r>
              <a:rPr lang="tr-TR" sz="2400" dirty="0" err="1"/>
              <a:t>add</a:t>
            </a:r>
            <a:r>
              <a:rPr lang="en-US" sz="2400" dirty="0" err="1"/>
              <a:t>ed</a:t>
            </a:r>
            <a:r>
              <a:rPr lang="tr-TR" sz="2400" dirty="0"/>
              <a:t>.</a:t>
            </a:r>
            <a:endParaRPr lang="en-US" sz="2400" dirty="0"/>
          </a:p>
        </p:txBody>
      </p:sp>
      <p:graphicFrame>
        <p:nvGraphicFramePr>
          <p:cNvPr id="12394" name="Tablo 12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29505"/>
              </p:ext>
            </p:extLst>
          </p:nvPr>
        </p:nvGraphicFramePr>
        <p:xfrm>
          <a:off x="7326573" y="18894031"/>
          <a:ext cx="7265990" cy="928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198"/>
                <a:gridCol w="1453198"/>
                <a:gridCol w="1453198"/>
                <a:gridCol w="1453198"/>
                <a:gridCol w="1453198"/>
              </a:tblGrid>
              <a:tr h="479659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u="sng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en-US" sz="2000" u="sng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2"/>
                          </a:solidFill>
                        </a:rPr>
                        <a:t>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0,240</a:t>
                      </a:r>
                      <a:endParaRPr lang="tr-TR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0,247</a:t>
                      </a:r>
                      <a:endParaRPr lang="tr-TR" sz="2200" u="sng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0,195</a:t>
                      </a:r>
                      <a:endParaRPr lang="tr-TR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0,153</a:t>
                      </a:r>
                      <a:endParaRPr lang="tr-TR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0,165</a:t>
                      </a:r>
                      <a:endParaRPr lang="tr-TR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2395" name="Metin kutusu 12394"/>
          <p:cNvSpPr txBox="1"/>
          <p:nvPr/>
        </p:nvSpPr>
        <p:spPr>
          <a:xfrm>
            <a:off x="7540428" y="16921464"/>
            <a:ext cx="6838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/>
              <a:t>After</a:t>
            </a:r>
            <a:r>
              <a:rPr lang="tr-TR" sz="2400" dirty="0"/>
              <a:t> </a:t>
            </a:r>
            <a:r>
              <a:rPr lang="en-US" sz="2400" dirty="0"/>
              <a:t>using AHP </a:t>
            </a:r>
            <a:r>
              <a:rPr lang="en-US" sz="2400" dirty="0" err="1" smtClean="0"/>
              <a:t>methodolo</a:t>
            </a:r>
            <a:r>
              <a:rPr lang="tr-TR" sz="2400" dirty="0" smtClean="0"/>
              <a:t>g</a:t>
            </a:r>
            <a:r>
              <a:rPr lang="en-US" sz="2400" dirty="0" smtClean="0"/>
              <a:t>y</a:t>
            </a:r>
            <a:r>
              <a:rPr lang="tr-TR" sz="2400" dirty="0"/>
              <a:t>, </a:t>
            </a:r>
            <a:r>
              <a:rPr lang="tr-TR" sz="2400" dirty="0" err="1"/>
              <a:t>candidate</a:t>
            </a:r>
            <a:r>
              <a:rPr lang="tr-TR" sz="2400" dirty="0"/>
              <a:t> </a:t>
            </a:r>
            <a:r>
              <a:rPr lang="tr-TR" sz="2400" b="1" dirty="0" err="1"/>
              <a:t>Region</a:t>
            </a:r>
            <a:r>
              <a:rPr lang="tr-TR" sz="2400" b="1" dirty="0"/>
              <a:t> B </a:t>
            </a:r>
            <a:r>
              <a:rPr lang="tr-TR" sz="2400" dirty="0"/>
              <a:t>is </a:t>
            </a:r>
            <a:r>
              <a:rPr lang="tr-TR" sz="2400" dirty="0" err="1"/>
              <a:t>selected</a:t>
            </a:r>
            <a:r>
              <a:rPr lang="tr-TR" sz="2400" dirty="0"/>
              <a:t> as </a:t>
            </a:r>
            <a:r>
              <a:rPr lang="en-US" sz="2400" dirty="0"/>
              <a:t>the </a:t>
            </a:r>
            <a:r>
              <a:rPr lang="tr-TR" sz="2400" dirty="0"/>
              <a:t>optimum </a:t>
            </a:r>
            <a:r>
              <a:rPr lang="tr-TR" sz="2400" dirty="0" err="1"/>
              <a:t>location</a:t>
            </a:r>
            <a:r>
              <a:rPr lang="en-US" sz="2400" dirty="0"/>
              <a:t>,</a:t>
            </a:r>
            <a:r>
              <a:rPr lang="tr-TR" sz="2400" dirty="0"/>
              <a:t> </a:t>
            </a:r>
            <a:r>
              <a:rPr lang="tr-TR" sz="2400" dirty="0" err="1"/>
              <a:t>according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en-US" sz="2400" dirty="0"/>
              <a:t>the </a:t>
            </a:r>
            <a:r>
              <a:rPr lang="tr-TR" sz="2400" dirty="0" err="1"/>
              <a:t>alternatives</a:t>
            </a:r>
            <a:r>
              <a:rPr lang="tr-TR" sz="2400" dirty="0"/>
              <a:t> </a:t>
            </a:r>
            <a:r>
              <a:rPr lang="tr-TR" sz="2400" dirty="0" err="1"/>
              <a:t>weighting</a:t>
            </a:r>
            <a:r>
              <a:rPr lang="tr-TR" sz="2400" dirty="0"/>
              <a:t> </a:t>
            </a:r>
            <a:r>
              <a:rPr lang="tr-TR" sz="2400" dirty="0" err="1"/>
              <a:t>results</a:t>
            </a:r>
            <a:r>
              <a:rPr lang="tr-TR" sz="2400" dirty="0"/>
              <a:t> </a:t>
            </a:r>
            <a:r>
              <a:rPr lang="tr-TR" sz="2400" dirty="0" err="1"/>
              <a:t>table</a:t>
            </a:r>
            <a:r>
              <a:rPr lang="en-US" sz="2400" dirty="0"/>
              <a:t>,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a </a:t>
            </a:r>
            <a:r>
              <a:rPr lang="tr-TR" sz="2400" dirty="0" err="1"/>
              <a:t>highest</a:t>
            </a:r>
            <a:r>
              <a:rPr lang="tr-TR" sz="2400" dirty="0"/>
              <a:t> </a:t>
            </a:r>
            <a:r>
              <a:rPr lang="tr-TR" sz="2400" dirty="0" err="1"/>
              <a:t>weight</a:t>
            </a:r>
            <a:r>
              <a:rPr lang="en-US" sz="2400" dirty="0"/>
              <a:t> of 0,247</a:t>
            </a:r>
            <a:r>
              <a:rPr lang="tr-TR" sz="2400" dirty="0"/>
              <a:t>.</a:t>
            </a:r>
            <a:endParaRPr lang="en-US" sz="2400" dirty="0"/>
          </a:p>
        </p:txBody>
      </p:sp>
      <p:sp>
        <p:nvSpPr>
          <p:cNvPr id="1591" name="137 Metin kutusu"/>
          <p:cNvSpPr txBox="1"/>
          <p:nvPr/>
        </p:nvSpPr>
        <p:spPr>
          <a:xfrm>
            <a:off x="15643213" y="5282786"/>
            <a:ext cx="727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52323" fontAlgn="auto">
              <a:spcBef>
                <a:spcPts val="0"/>
              </a:spcBef>
              <a:spcAft>
                <a:spcPts val="0"/>
              </a:spcAft>
            </a:pP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Quantitative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 data can </a:t>
            </a:r>
            <a:r>
              <a:rPr lang="tr-TR" sz="2400" dirty="0" err="1" smtClean="0">
                <a:solidFill>
                  <a:prstClr val="black"/>
                </a:solidFill>
                <a:latin typeface="+mn-lt"/>
                <a:cs typeface="+mn-cs"/>
              </a:rPr>
              <a:t>change</a:t>
            </a:r>
            <a:r>
              <a:rPr lang="tr-TR" sz="2400" dirty="0" smtClean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  <a:latin typeface="+mn-lt"/>
                <a:cs typeface="+mn-cs"/>
              </a:rPr>
              <a:t>with</a:t>
            </a:r>
            <a:r>
              <a:rPr lang="tr-TR" sz="2400" dirty="0" smtClean="0">
                <a:solidFill>
                  <a:prstClr val="black"/>
                </a:solidFill>
                <a:latin typeface="+mn-lt"/>
                <a:cs typeface="+mn-cs"/>
              </a:rPr>
              <a:t> time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. </a:t>
            </a:r>
            <a:r>
              <a:rPr lang="tr-TR" sz="2400" dirty="0" err="1" smtClean="0">
                <a:solidFill>
                  <a:prstClr val="black"/>
                </a:solidFill>
                <a:latin typeface="+mn-lt"/>
                <a:cs typeface="+mn-cs"/>
              </a:rPr>
              <a:t>Sensitivity</a:t>
            </a:r>
            <a:r>
              <a:rPr lang="tr-TR" sz="2400" dirty="0" smtClean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 is </a:t>
            </a: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used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to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 test </a:t>
            </a: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this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+mn-lt"/>
                <a:cs typeface="+mn-cs"/>
              </a:rPr>
              <a:t>hypothesis</a:t>
            </a:r>
            <a:r>
              <a:rPr lang="tr-TR" sz="2400" dirty="0">
                <a:solidFill>
                  <a:prstClr val="black"/>
                </a:solidFill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12396" name="Tablo 123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439578"/>
              </p:ext>
            </p:extLst>
          </p:nvPr>
        </p:nvGraphicFramePr>
        <p:xfrm>
          <a:off x="15701172" y="6316560"/>
          <a:ext cx="731129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537"/>
                <a:gridCol w="832907"/>
                <a:gridCol w="749616"/>
                <a:gridCol w="749616"/>
                <a:gridCol w="749616"/>
                <a:gridCol w="789007"/>
              </a:tblGrid>
              <a:tr h="31220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A </a:t>
                      </a:r>
                      <a:r>
                        <a:rPr lang="tr-TR" dirty="0" err="1" smtClean="0">
                          <a:solidFill>
                            <a:schemeClr val="tx2"/>
                          </a:solidFill>
                        </a:rPr>
                        <a:t>Senario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1220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Changes</a:t>
                      </a:r>
                      <a:r>
                        <a:rPr lang="tr-TR" dirty="0" smtClean="0"/>
                        <a:t> in </a:t>
                      </a:r>
                      <a:r>
                        <a:rPr lang="tr-TR" dirty="0" err="1" smtClean="0"/>
                        <a:t>Tax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Incentives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209">
                <a:tc>
                  <a:txBody>
                    <a:bodyPr/>
                    <a:lstStyle/>
                    <a:p>
                      <a:r>
                        <a:rPr lang="tr-TR" dirty="0" smtClean="0"/>
                        <a:t>W(</a:t>
                      </a:r>
                      <a:r>
                        <a:rPr lang="tr-TR" dirty="0" err="1" smtClean="0"/>
                        <a:t>alternative</a:t>
                      </a:r>
                      <a:r>
                        <a:rPr lang="tr-TR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0,243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0,244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0,192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0,153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0,168</a:t>
                      </a:r>
                      <a:endParaRPr lang="tr-T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12404" name="Resim 12403" descr="Ekran Kırpm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97" y="12474518"/>
            <a:ext cx="5385248" cy="2858462"/>
          </a:xfrm>
          <a:prstGeom prst="rect">
            <a:avLst/>
          </a:prstGeom>
        </p:spPr>
      </p:pic>
      <p:sp>
        <p:nvSpPr>
          <p:cNvPr id="1603" name="126 Metin kutusu"/>
          <p:cNvSpPr txBox="1"/>
          <p:nvPr/>
        </p:nvSpPr>
        <p:spPr>
          <a:xfrm>
            <a:off x="15701172" y="16856121"/>
            <a:ext cx="445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Consistenc</a:t>
            </a:r>
            <a:r>
              <a:rPr lang="tr-TR" sz="2400" b="1" dirty="0" smtClean="0"/>
              <a:t>y </a:t>
            </a:r>
            <a:r>
              <a:rPr lang="tr-TR" sz="2400" b="1" dirty="0" err="1" smtClean="0"/>
              <a:t>Check</a:t>
            </a:r>
            <a:endParaRPr lang="tr-TR" sz="2400" b="1" dirty="0" smtClean="0"/>
          </a:p>
        </p:txBody>
      </p:sp>
      <p:sp>
        <p:nvSpPr>
          <p:cNvPr id="12405" name="Metin kutusu 12404"/>
          <p:cNvSpPr txBox="1"/>
          <p:nvPr/>
        </p:nvSpPr>
        <p:spPr>
          <a:xfrm>
            <a:off x="15614897" y="17693702"/>
            <a:ext cx="5589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295232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consistency value (CR) can be determined by dividing the consistency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index</a:t>
            </a:r>
            <a:r>
              <a:rPr lang="tr-TR" sz="2400" dirty="0" smtClean="0">
                <a:solidFill>
                  <a:prstClr val="black"/>
                </a:solidFill>
                <a:latin typeface="Calibri"/>
                <a:cs typeface="+mn-cs"/>
              </a:rPr>
              <a:t>(CI)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tr-TR" sz="2400" dirty="0" err="1" smtClean="0">
                <a:solidFill>
                  <a:prstClr val="black"/>
                </a:solidFill>
                <a:latin typeface="Calibri"/>
                <a:cs typeface="+mn-cs"/>
              </a:rPr>
              <a:t>to</a:t>
            </a:r>
            <a:r>
              <a:rPr lang="tr-TR" sz="24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+mn-cs"/>
              </a:rPr>
              <a:t>Random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+mn-cs"/>
              </a:rPr>
              <a:t>Index (RI).</a:t>
            </a:r>
            <a:endParaRPr lang="tr-TR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406" name="Metin kutusu 12405"/>
          <p:cNvSpPr txBox="1"/>
          <p:nvPr/>
        </p:nvSpPr>
        <p:spPr>
          <a:xfrm>
            <a:off x="15701172" y="16647262"/>
            <a:ext cx="69076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06" name="148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30340"/>
              </p:ext>
            </p:extLst>
          </p:nvPr>
        </p:nvGraphicFramePr>
        <p:xfrm>
          <a:off x="15995543" y="19304000"/>
          <a:ext cx="6907632" cy="923150"/>
        </p:xfrm>
        <a:graphic>
          <a:graphicData uri="http://schemas.openxmlformats.org/drawingml/2006/table">
            <a:tbl>
              <a:tblPr/>
              <a:tblGrid>
                <a:gridCol w="541559"/>
                <a:gridCol w="433800"/>
                <a:gridCol w="433800"/>
                <a:gridCol w="715631"/>
                <a:gridCol w="683855"/>
                <a:gridCol w="683855"/>
                <a:gridCol w="683855"/>
                <a:gridCol w="683855"/>
                <a:gridCol w="683855"/>
                <a:gridCol w="683855"/>
                <a:gridCol w="679712"/>
              </a:tblGrid>
              <a:tr h="4615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5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</a:t>
                      </a:r>
                      <a:endParaRPr lang="tr-T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tr-T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0,52</a:t>
                      </a:r>
                      <a:endParaRPr lang="tr-T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0,89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tr-T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1,45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1,49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07" name="Nesne 124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028810"/>
              </p:ext>
            </p:extLst>
          </p:nvPr>
        </p:nvGraphicFramePr>
        <p:xfrm>
          <a:off x="20939764" y="16921464"/>
          <a:ext cx="18716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8" imgW="965200" imgH="393700" progId="Equation.3">
                  <p:embed/>
                </p:oleObj>
              </mc:Choice>
              <mc:Fallback>
                <p:oleObj name="Equation" r:id="rId8" imgW="9652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764" y="16921464"/>
                        <a:ext cx="187166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8" name="Nesne 124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10401"/>
              </p:ext>
            </p:extLst>
          </p:nvPr>
        </p:nvGraphicFramePr>
        <p:xfrm>
          <a:off x="21728800" y="18177409"/>
          <a:ext cx="121175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10" imgW="596641" imgH="393529" progId="Equation.3">
                  <p:embed/>
                </p:oleObj>
              </mc:Choice>
              <mc:Fallback>
                <p:oleObj name="Equation" r:id="rId10" imgW="596641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8800" y="18177409"/>
                        <a:ext cx="1211757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9" name="Metin kutusu 12408"/>
          <p:cNvSpPr txBox="1"/>
          <p:nvPr/>
        </p:nvSpPr>
        <p:spPr>
          <a:xfrm>
            <a:off x="18981819" y="16856120"/>
            <a:ext cx="192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b="1" dirty="0" smtClean="0"/>
              <a:t>&lt;= 0.1</a:t>
            </a:r>
            <a:endParaRPr lang="en-US" sz="2400" b="1" dirty="0"/>
          </a:p>
        </p:txBody>
      </p:sp>
      <p:sp>
        <p:nvSpPr>
          <p:cNvPr id="170" name="Metin kutusu 169"/>
          <p:cNvSpPr txBox="1"/>
          <p:nvPr/>
        </p:nvSpPr>
        <p:spPr>
          <a:xfrm>
            <a:off x="15627414" y="7703061"/>
            <a:ext cx="7441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+mn-lt"/>
              </a:rPr>
              <a:t>Changing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the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quantitative</a:t>
            </a:r>
            <a:r>
              <a:rPr lang="tr-TR" sz="2400" dirty="0" smtClean="0">
                <a:latin typeface="+mn-lt"/>
              </a:rPr>
              <a:t> data of </a:t>
            </a:r>
            <a:r>
              <a:rPr lang="tr-TR" sz="2400" dirty="0" err="1" smtClean="0">
                <a:latin typeface="+mn-lt"/>
              </a:rPr>
              <a:t>Tax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Incentive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>
                <a:latin typeface="+mn-lt"/>
              </a:rPr>
              <a:t>c</a:t>
            </a:r>
            <a:r>
              <a:rPr lang="tr-TR" sz="2400" dirty="0" err="1" smtClean="0">
                <a:latin typeface="+mn-lt"/>
              </a:rPr>
              <a:t>riteria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did</a:t>
            </a:r>
            <a:r>
              <a:rPr lang="tr-TR" sz="2400" dirty="0" smtClean="0">
                <a:latin typeface="+mn-lt"/>
              </a:rPr>
              <a:t> not </a:t>
            </a:r>
            <a:r>
              <a:rPr lang="tr-TR" sz="2400" dirty="0" err="1" smtClean="0">
                <a:latin typeface="+mn-lt"/>
              </a:rPr>
              <a:t>change</a:t>
            </a:r>
            <a:r>
              <a:rPr lang="tr-TR" sz="2400" dirty="0" smtClean="0">
                <a:latin typeface="+mn-lt"/>
              </a:rPr>
              <a:t> </a:t>
            </a:r>
            <a:r>
              <a:rPr lang="tr-TR" sz="2400" dirty="0" err="1" smtClean="0">
                <a:latin typeface="+mn-lt"/>
              </a:rPr>
              <a:t>the</a:t>
            </a:r>
            <a:r>
              <a:rPr lang="tr-TR" sz="2400" dirty="0" smtClean="0">
                <a:latin typeface="+mn-lt"/>
              </a:rPr>
              <a:t> optimal </a:t>
            </a:r>
            <a:r>
              <a:rPr lang="tr-TR" sz="2400" dirty="0" err="1" smtClean="0">
                <a:latin typeface="+mn-lt"/>
              </a:rPr>
              <a:t>result</a:t>
            </a:r>
            <a:r>
              <a:rPr lang="tr-TR" sz="2400" dirty="0" smtClean="0">
                <a:latin typeface="+mn-lt"/>
              </a:rPr>
              <a:t> (</a:t>
            </a:r>
            <a:r>
              <a:rPr lang="tr-TR" sz="2400" dirty="0" err="1" smtClean="0">
                <a:latin typeface="+mn-lt"/>
              </a:rPr>
              <a:t>Region</a:t>
            </a:r>
            <a:r>
              <a:rPr lang="tr-TR" sz="2400" dirty="0" smtClean="0">
                <a:latin typeface="+mn-lt"/>
              </a:rPr>
              <a:t> B)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642</Words>
  <Application>Microsoft Office PowerPoint</Application>
  <PresentationFormat>Özel</PresentationFormat>
  <Paragraphs>143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Sunusu</vt:lpstr>
    </vt:vector>
  </TitlesOfParts>
  <Company>MVB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user</cp:lastModifiedBy>
  <cp:revision>60</cp:revision>
  <dcterms:created xsi:type="dcterms:W3CDTF">2011-12-08T02:25:38Z</dcterms:created>
  <dcterms:modified xsi:type="dcterms:W3CDTF">2015-06-10T09:10:35Z</dcterms:modified>
</cp:coreProperties>
</file>