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
  </p:notesMasterIdLst>
  <p:sldIdLst>
    <p:sldId id="256" r:id="rId2"/>
  </p:sldIdLst>
  <p:sldSz cx="42803763" cy="30275213"/>
  <p:notesSz cx="9144000" cy="6858000"/>
  <p:defaultTextStyle>
    <a:defPPr>
      <a:defRPr lang="tr-TR"/>
    </a:defPPr>
    <a:lvl1pPr marL="0" algn="l" defTabSz="3507730" rtl="0" eaLnBrk="1" latinLnBrk="0" hangingPunct="1">
      <a:defRPr sz="6905" kern="1200">
        <a:solidFill>
          <a:schemeClr val="tx1"/>
        </a:solidFill>
        <a:latin typeface="+mn-lt"/>
        <a:ea typeface="+mn-ea"/>
        <a:cs typeface="+mn-cs"/>
      </a:defRPr>
    </a:lvl1pPr>
    <a:lvl2pPr marL="1753865" algn="l" defTabSz="3507730" rtl="0" eaLnBrk="1" latinLnBrk="0" hangingPunct="1">
      <a:defRPr sz="6905" kern="1200">
        <a:solidFill>
          <a:schemeClr val="tx1"/>
        </a:solidFill>
        <a:latin typeface="+mn-lt"/>
        <a:ea typeface="+mn-ea"/>
        <a:cs typeface="+mn-cs"/>
      </a:defRPr>
    </a:lvl2pPr>
    <a:lvl3pPr marL="3507730" algn="l" defTabSz="3507730" rtl="0" eaLnBrk="1" latinLnBrk="0" hangingPunct="1">
      <a:defRPr sz="6905" kern="1200">
        <a:solidFill>
          <a:schemeClr val="tx1"/>
        </a:solidFill>
        <a:latin typeface="+mn-lt"/>
        <a:ea typeface="+mn-ea"/>
        <a:cs typeface="+mn-cs"/>
      </a:defRPr>
    </a:lvl3pPr>
    <a:lvl4pPr marL="5261595" algn="l" defTabSz="3507730" rtl="0" eaLnBrk="1" latinLnBrk="0" hangingPunct="1">
      <a:defRPr sz="6905" kern="1200">
        <a:solidFill>
          <a:schemeClr val="tx1"/>
        </a:solidFill>
        <a:latin typeface="+mn-lt"/>
        <a:ea typeface="+mn-ea"/>
        <a:cs typeface="+mn-cs"/>
      </a:defRPr>
    </a:lvl4pPr>
    <a:lvl5pPr marL="7015460" algn="l" defTabSz="3507730" rtl="0" eaLnBrk="1" latinLnBrk="0" hangingPunct="1">
      <a:defRPr sz="6905" kern="1200">
        <a:solidFill>
          <a:schemeClr val="tx1"/>
        </a:solidFill>
        <a:latin typeface="+mn-lt"/>
        <a:ea typeface="+mn-ea"/>
        <a:cs typeface="+mn-cs"/>
      </a:defRPr>
    </a:lvl5pPr>
    <a:lvl6pPr marL="8769325" algn="l" defTabSz="3507730" rtl="0" eaLnBrk="1" latinLnBrk="0" hangingPunct="1">
      <a:defRPr sz="6905" kern="1200">
        <a:solidFill>
          <a:schemeClr val="tx1"/>
        </a:solidFill>
        <a:latin typeface="+mn-lt"/>
        <a:ea typeface="+mn-ea"/>
        <a:cs typeface="+mn-cs"/>
      </a:defRPr>
    </a:lvl6pPr>
    <a:lvl7pPr marL="10523190" algn="l" defTabSz="3507730" rtl="0" eaLnBrk="1" latinLnBrk="0" hangingPunct="1">
      <a:defRPr sz="6905" kern="1200">
        <a:solidFill>
          <a:schemeClr val="tx1"/>
        </a:solidFill>
        <a:latin typeface="+mn-lt"/>
        <a:ea typeface="+mn-ea"/>
        <a:cs typeface="+mn-cs"/>
      </a:defRPr>
    </a:lvl7pPr>
    <a:lvl8pPr marL="12277054" algn="l" defTabSz="3507730" rtl="0" eaLnBrk="1" latinLnBrk="0" hangingPunct="1">
      <a:defRPr sz="6905" kern="1200">
        <a:solidFill>
          <a:schemeClr val="tx1"/>
        </a:solidFill>
        <a:latin typeface="+mn-lt"/>
        <a:ea typeface="+mn-ea"/>
        <a:cs typeface="+mn-cs"/>
      </a:defRPr>
    </a:lvl8pPr>
    <a:lvl9pPr marL="14030919" algn="l" defTabSz="3507730" rtl="0" eaLnBrk="1" latinLnBrk="0" hangingPunct="1">
      <a:defRPr sz="6905"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7025" autoAdjust="0"/>
    <p:restoredTop sz="99466" autoAdjust="0"/>
  </p:normalViewPr>
  <p:slideViewPr>
    <p:cSldViewPr snapToGrid="0">
      <p:cViewPr>
        <p:scale>
          <a:sx n="30" d="100"/>
          <a:sy n="30" d="100"/>
        </p:scale>
        <p:origin x="-72" y="-72"/>
      </p:cViewPr>
      <p:guideLst>
        <p:guide orient="horz" pos="9535"/>
        <p:guide pos="1348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WIN7\AppData\Local\Temp\Rar$DIa0.747\Hugo%20Boss%20AQL%20Hesaplam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tr-TR" baseline="0"/>
              <a:t>Comparison of AQL </a:t>
            </a:r>
            <a:endParaRPr lang="tr-TR"/>
          </a:p>
        </c:rich>
      </c:tx>
      <c:layout/>
      <c:overlay val="0"/>
    </c:title>
    <c:autoTitleDeleted val="0"/>
    <c:plotArea>
      <c:layout/>
      <c:lineChart>
        <c:grouping val="standard"/>
        <c:varyColors val="0"/>
        <c:ser>
          <c:idx val="0"/>
          <c:order val="0"/>
          <c:tx>
            <c:strRef>
              <c:f>'D4-S4-S2.5 OC CURVE'!$B$1</c:f>
              <c:strCache>
                <c:ptCount val="1"/>
                <c:pt idx="0">
                  <c:v>Double  4  n1=20   c1=1      n2=40 c2=4</c:v>
                </c:pt>
              </c:strCache>
            </c:strRef>
          </c:tx>
          <c:spPr>
            <a:ln>
              <a:solidFill>
                <a:schemeClr val="tx1"/>
              </a:solidFill>
            </a:ln>
          </c:spPr>
          <c:marker>
            <c:spPr>
              <a:solidFill>
                <a:schemeClr val="tx1"/>
              </a:solidFill>
              <a:ln>
                <a:solidFill>
                  <a:schemeClr val="tx1"/>
                </a:solidFill>
              </a:ln>
            </c:spPr>
          </c:marker>
          <c:cat>
            <c:numRef>
              <c:f>'D4-S4-S2.5 OC CURVE'!$A$2:$A$23</c:f>
              <c:numCache>
                <c:formatCode>General</c:formatCode>
                <c:ptCount val="22"/>
                <c:pt idx="0">
                  <c:v>0</c:v>
                </c:pt>
                <c:pt idx="1">
                  <c:v>1.0000000000000011E-2</c:v>
                </c:pt>
                <c:pt idx="2">
                  <c:v>2.0000000000000021E-2</c:v>
                </c:pt>
                <c:pt idx="3">
                  <c:v>3.0000000000000027E-2</c:v>
                </c:pt>
                <c:pt idx="4">
                  <c:v>4.0000000000000042E-2</c:v>
                </c:pt>
                <c:pt idx="5">
                  <c:v>5.0000000000000044E-2</c:v>
                </c:pt>
                <c:pt idx="6">
                  <c:v>6.0000000000000046E-2</c:v>
                </c:pt>
                <c:pt idx="7">
                  <c:v>7.0000000000000034E-2</c:v>
                </c:pt>
                <c:pt idx="8">
                  <c:v>8.0000000000000085E-2</c:v>
                </c:pt>
                <c:pt idx="9">
                  <c:v>9.0000000000000066E-2</c:v>
                </c:pt>
                <c:pt idx="10">
                  <c:v>0.1</c:v>
                </c:pt>
                <c:pt idx="11">
                  <c:v>0.11000000000000007</c:v>
                </c:pt>
                <c:pt idx="12">
                  <c:v>0.12000000000000002</c:v>
                </c:pt>
                <c:pt idx="13">
                  <c:v>0.13</c:v>
                </c:pt>
                <c:pt idx="14">
                  <c:v>0.14000000000000001</c:v>
                </c:pt>
                <c:pt idx="15">
                  <c:v>0.15000000000000013</c:v>
                </c:pt>
                <c:pt idx="16">
                  <c:v>0.16000000000000014</c:v>
                </c:pt>
                <c:pt idx="17">
                  <c:v>0.17</c:v>
                </c:pt>
                <c:pt idx="18">
                  <c:v>0.18000000000000013</c:v>
                </c:pt>
                <c:pt idx="19">
                  <c:v>0.19000000000000014</c:v>
                </c:pt>
                <c:pt idx="20">
                  <c:v>0.2</c:v>
                </c:pt>
                <c:pt idx="21">
                  <c:v>1</c:v>
                </c:pt>
              </c:numCache>
            </c:numRef>
          </c:cat>
          <c:val>
            <c:numRef>
              <c:f>'D4-S4-S2.5 OC CURVE'!$B$2:$B$23</c:f>
              <c:numCache>
                <c:formatCode>0.0000</c:formatCode>
                <c:ptCount val="22"/>
                <c:pt idx="0">
                  <c:v>1</c:v>
                </c:pt>
                <c:pt idx="1">
                  <c:v>0.99978276395174226</c:v>
                </c:pt>
                <c:pt idx="2">
                  <c:v>0.99563480548495853</c:v>
                </c:pt>
                <c:pt idx="3">
                  <c:v>0.9789639993432534</c:v>
                </c:pt>
                <c:pt idx="4">
                  <c:v>0.94310308918774977</c:v>
                </c:pt>
                <c:pt idx="5">
                  <c:v>0.88719454862847202</c:v>
                </c:pt>
                <c:pt idx="6">
                  <c:v>0.81529036826435752</c:v>
                </c:pt>
                <c:pt idx="7">
                  <c:v>0.7337438545530085</c:v>
                </c:pt>
                <c:pt idx="8">
                  <c:v>0.64895213751522962</c:v>
                </c:pt>
                <c:pt idx="9">
                  <c:v>0.56607779752287191</c:v>
                </c:pt>
                <c:pt idx="10">
                  <c:v>0.48863092226538335</c:v>
                </c:pt>
                <c:pt idx="11">
                  <c:v>0.41857932264780473</c:v>
                </c:pt>
                <c:pt idx="12">
                  <c:v>0.35669079153912386</c:v>
                </c:pt>
                <c:pt idx="13">
                  <c:v>0.30291690773907293</c:v>
                </c:pt>
                <c:pt idx="14">
                  <c:v>0.25672342684681926</c:v>
                </c:pt>
                <c:pt idx="15">
                  <c:v>0.21733579334873021</c:v>
                </c:pt>
                <c:pt idx="16">
                  <c:v>0.18390232732778786</c:v>
                </c:pt>
                <c:pt idx="17">
                  <c:v>0.15559156965158066</c:v>
                </c:pt>
                <c:pt idx="18">
                  <c:v>0.13164290600352768</c:v>
                </c:pt>
                <c:pt idx="19">
                  <c:v>0.11138705631153167</c:v>
                </c:pt>
                <c:pt idx="20">
                  <c:v>9.4248878746584358E-2</c:v>
                </c:pt>
                <c:pt idx="21">
                  <c:v>0</c:v>
                </c:pt>
              </c:numCache>
            </c:numRef>
          </c:val>
          <c:smooth val="0"/>
        </c:ser>
        <c:ser>
          <c:idx val="1"/>
          <c:order val="1"/>
          <c:tx>
            <c:strRef>
              <c:f>'D4-S4-S2.5 OC CURVE'!$C$1</c:f>
              <c:strCache>
                <c:ptCount val="1"/>
                <c:pt idx="0">
                  <c:v>Single  4    n=80 c=7</c:v>
                </c:pt>
              </c:strCache>
            </c:strRef>
          </c:tx>
          <c:spPr>
            <a:ln>
              <a:solidFill>
                <a:srgbClr val="FF0000"/>
              </a:solidFill>
            </a:ln>
          </c:spPr>
          <c:marker>
            <c:spPr>
              <a:solidFill>
                <a:srgbClr val="FF0000"/>
              </a:solidFill>
              <a:ln>
                <a:solidFill>
                  <a:srgbClr val="FF0000"/>
                </a:solidFill>
              </a:ln>
            </c:spPr>
          </c:marker>
          <c:cat>
            <c:numRef>
              <c:f>'D4-S4-S2.5 OC CURVE'!$A$2:$A$23</c:f>
              <c:numCache>
                <c:formatCode>General</c:formatCode>
                <c:ptCount val="22"/>
                <c:pt idx="0">
                  <c:v>0</c:v>
                </c:pt>
                <c:pt idx="1">
                  <c:v>1.0000000000000011E-2</c:v>
                </c:pt>
                <c:pt idx="2">
                  <c:v>2.0000000000000021E-2</c:v>
                </c:pt>
                <c:pt idx="3">
                  <c:v>3.0000000000000027E-2</c:v>
                </c:pt>
                <c:pt idx="4">
                  <c:v>4.0000000000000042E-2</c:v>
                </c:pt>
                <c:pt idx="5">
                  <c:v>5.0000000000000044E-2</c:v>
                </c:pt>
                <c:pt idx="6">
                  <c:v>6.0000000000000046E-2</c:v>
                </c:pt>
                <c:pt idx="7">
                  <c:v>7.0000000000000034E-2</c:v>
                </c:pt>
                <c:pt idx="8">
                  <c:v>8.0000000000000085E-2</c:v>
                </c:pt>
                <c:pt idx="9">
                  <c:v>9.0000000000000066E-2</c:v>
                </c:pt>
                <c:pt idx="10">
                  <c:v>0.1</c:v>
                </c:pt>
                <c:pt idx="11">
                  <c:v>0.11000000000000007</c:v>
                </c:pt>
                <c:pt idx="12">
                  <c:v>0.12000000000000002</c:v>
                </c:pt>
                <c:pt idx="13">
                  <c:v>0.13</c:v>
                </c:pt>
                <c:pt idx="14">
                  <c:v>0.14000000000000001</c:v>
                </c:pt>
                <c:pt idx="15">
                  <c:v>0.15000000000000013</c:v>
                </c:pt>
                <c:pt idx="16">
                  <c:v>0.16000000000000014</c:v>
                </c:pt>
                <c:pt idx="17">
                  <c:v>0.17</c:v>
                </c:pt>
                <c:pt idx="18">
                  <c:v>0.18000000000000013</c:v>
                </c:pt>
                <c:pt idx="19">
                  <c:v>0.19000000000000014</c:v>
                </c:pt>
                <c:pt idx="20">
                  <c:v>0.2</c:v>
                </c:pt>
                <c:pt idx="21">
                  <c:v>1</c:v>
                </c:pt>
              </c:numCache>
            </c:numRef>
          </c:cat>
          <c:val>
            <c:numRef>
              <c:f>'D4-S4-S2.5 OC CURVE'!$C$2:$C$23</c:f>
              <c:numCache>
                <c:formatCode>0.0000</c:formatCode>
                <c:ptCount val="22"/>
                <c:pt idx="0">
                  <c:v>1</c:v>
                </c:pt>
                <c:pt idx="1">
                  <c:v>0.99999794981160528</c:v>
                </c:pt>
                <c:pt idx="2">
                  <c:v>0.99973955984706497</c:v>
                </c:pt>
                <c:pt idx="3">
                  <c:v>0.99666138305077168</c:v>
                </c:pt>
                <c:pt idx="4">
                  <c:v>0.98317015825104259</c:v>
                </c:pt>
                <c:pt idx="5">
                  <c:v>0.94886638420715197</c:v>
                </c:pt>
                <c:pt idx="6">
                  <c:v>0.88666617064067133</c:v>
                </c:pt>
                <c:pt idx="7">
                  <c:v>0.79697528565334852</c:v>
                </c:pt>
                <c:pt idx="8">
                  <c:v>0.68732105097915053</c:v>
                </c:pt>
                <c:pt idx="9">
                  <c:v>0.56894123888215264</c:v>
                </c:pt>
                <c:pt idx="10">
                  <c:v>0.45296080948699446</c:v>
                </c:pt>
                <c:pt idx="11">
                  <c:v>0.34783440028489182</c:v>
                </c:pt>
                <c:pt idx="12">
                  <c:v>0.25842837202308405</c:v>
                </c:pt>
                <c:pt idx="13">
                  <c:v>0.1863271102801857</c:v>
                </c:pt>
                <c:pt idx="14">
                  <c:v>0.13073924610324272</c:v>
                </c:pt>
                <c:pt idx="15">
                  <c:v>8.9504496840175973E-2</c:v>
                </c:pt>
                <c:pt idx="16">
                  <c:v>5.9922783452352246E-2</c:v>
                </c:pt>
                <c:pt idx="17">
                  <c:v>3.931300333515389E-2</c:v>
                </c:pt>
                <c:pt idx="18">
                  <c:v>2.5320104267512376E-2</c:v>
                </c:pt>
                <c:pt idx="19">
                  <c:v>1.6035315064237853E-2</c:v>
                </c:pt>
                <c:pt idx="20">
                  <c:v>9.9997809531048136E-3</c:v>
                </c:pt>
                <c:pt idx="21">
                  <c:v>0</c:v>
                </c:pt>
              </c:numCache>
            </c:numRef>
          </c:val>
          <c:smooth val="0"/>
        </c:ser>
        <c:ser>
          <c:idx val="2"/>
          <c:order val="2"/>
          <c:tx>
            <c:strRef>
              <c:f>'D4-S4-S2.5 OC CURVE'!$D$1</c:f>
              <c:strCache>
                <c:ptCount val="1"/>
                <c:pt idx="0">
                  <c:v>Single   2.5       n=80  c=5</c:v>
                </c:pt>
              </c:strCache>
            </c:strRef>
          </c:tx>
          <c:spPr>
            <a:ln>
              <a:solidFill>
                <a:srgbClr val="00B050"/>
              </a:solidFill>
            </a:ln>
          </c:spPr>
          <c:marker>
            <c:spPr>
              <a:solidFill>
                <a:srgbClr val="00B050"/>
              </a:solidFill>
              <a:ln>
                <a:solidFill>
                  <a:srgbClr val="00B050"/>
                </a:solidFill>
              </a:ln>
            </c:spPr>
          </c:marker>
          <c:cat>
            <c:numRef>
              <c:f>'D4-S4-S2.5 OC CURVE'!$A$2:$A$23</c:f>
              <c:numCache>
                <c:formatCode>General</c:formatCode>
                <c:ptCount val="22"/>
                <c:pt idx="0">
                  <c:v>0</c:v>
                </c:pt>
                <c:pt idx="1">
                  <c:v>1.0000000000000011E-2</c:v>
                </c:pt>
                <c:pt idx="2">
                  <c:v>2.0000000000000021E-2</c:v>
                </c:pt>
                <c:pt idx="3">
                  <c:v>3.0000000000000027E-2</c:v>
                </c:pt>
                <c:pt idx="4">
                  <c:v>4.0000000000000042E-2</c:v>
                </c:pt>
                <c:pt idx="5">
                  <c:v>5.0000000000000044E-2</c:v>
                </c:pt>
                <c:pt idx="6">
                  <c:v>6.0000000000000046E-2</c:v>
                </c:pt>
                <c:pt idx="7">
                  <c:v>7.0000000000000034E-2</c:v>
                </c:pt>
                <c:pt idx="8">
                  <c:v>8.0000000000000085E-2</c:v>
                </c:pt>
                <c:pt idx="9">
                  <c:v>9.0000000000000066E-2</c:v>
                </c:pt>
                <c:pt idx="10">
                  <c:v>0.1</c:v>
                </c:pt>
                <c:pt idx="11">
                  <c:v>0.11000000000000007</c:v>
                </c:pt>
                <c:pt idx="12">
                  <c:v>0.12000000000000002</c:v>
                </c:pt>
                <c:pt idx="13">
                  <c:v>0.13</c:v>
                </c:pt>
                <c:pt idx="14">
                  <c:v>0.14000000000000001</c:v>
                </c:pt>
                <c:pt idx="15">
                  <c:v>0.15000000000000013</c:v>
                </c:pt>
                <c:pt idx="16">
                  <c:v>0.16000000000000014</c:v>
                </c:pt>
                <c:pt idx="17">
                  <c:v>0.17</c:v>
                </c:pt>
                <c:pt idx="18">
                  <c:v>0.18000000000000013</c:v>
                </c:pt>
                <c:pt idx="19">
                  <c:v>0.19000000000000014</c:v>
                </c:pt>
                <c:pt idx="20">
                  <c:v>0.2</c:v>
                </c:pt>
                <c:pt idx="21">
                  <c:v>1</c:v>
                </c:pt>
              </c:numCache>
            </c:numRef>
          </c:cat>
          <c:val>
            <c:numRef>
              <c:f>'D4-S4-S2.5 OC CURVE'!$D$2:$D$23</c:f>
              <c:numCache>
                <c:formatCode>0.0000</c:formatCode>
                <c:ptCount val="22"/>
                <c:pt idx="0">
                  <c:v>1</c:v>
                </c:pt>
                <c:pt idx="1">
                  <c:v>0.99981565747879708</c:v>
                </c:pt>
                <c:pt idx="2">
                  <c:v>0.99395970888841867</c:v>
                </c:pt>
                <c:pt idx="3">
                  <c:v>0.96432748900469711</c:v>
                </c:pt>
                <c:pt idx="4">
                  <c:v>0.89459189453082399</c:v>
                </c:pt>
                <c:pt idx="5">
                  <c:v>0.7851303870304045</c:v>
                </c:pt>
                <c:pt idx="6">
                  <c:v>0.65100643726949292</c:v>
                </c:pt>
                <c:pt idx="7">
                  <c:v>0.51186093837550362</c:v>
                </c:pt>
                <c:pt idx="8">
                  <c:v>0.38374366179580388</c:v>
                </c:pt>
                <c:pt idx="9">
                  <c:v>0.27589745272655325</c:v>
                </c:pt>
                <c:pt idx="10">
                  <c:v>0.19123606207962546</c:v>
                </c:pt>
                <c:pt idx="11">
                  <c:v>0.12838664508882547</c:v>
                </c:pt>
                <c:pt idx="12">
                  <c:v>8.3814829396808593E-2</c:v>
                </c:pt>
                <c:pt idx="13">
                  <c:v>5.3386969043626824E-2</c:v>
                </c:pt>
                <c:pt idx="14">
                  <c:v>3.3273774117344494E-2</c:v>
                </c:pt>
                <c:pt idx="15">
                  <c:v>2.0341029416928405E-2</c:v>
                </c:pt>
                <c:pt idx="16">
                  <c:v>1.2222044894352867E-2</c:v>
                </c:pt>
                <c:pt idx="17">
                  <c:v>7.2307266276844277E-3</c:v>
                </c:pt>
                <c:pt idx="18">
                  <c:v>4.2183942762909297E-3</c:v>
                </c:pt>
                <c:pt idx="19">
                  <c:v>2.4300238913590984E-3</c:v>
                </c:pt>
                <c:pt idx="20">
                  <c:v>1.3837850247628821E-3</c:v>
                </c:pt>
                <c:pt idx="21">
                  <c:v>0</c:v>
                </c:pt>
              </c:numCache>
            </c:numRef>
          </c:val>
          <c:smooth val="0"/>
        </c:ser>
        <c:dLbls>
          <c:showLegendKey val="0"/>
          <c:showVal val="0"/>
          <c:showCatName val="0"/>
          <c:showSerName val="0"/>
          <c:showPercent val="0"/>
          <c:showBubbleSize val="0"/>
        </c:dLbls>
        <c:marker val="1"/>
        <c:smooth val="0"/>
        <c:axId val="84958592"/>
        <c:axId val="84960768"/>
      </c:lineChart>
      <c:catAx>
        <c:axId val="84958592"/>
        <c:scaling>
          <c:orientation val="minMax"/>
        </c:scaling>
        <c:delete val="0"/>
        <c:axPos val="b"/>
        <c:numFmt formatCode="General" sourceLinked="1"/>
        <c:majorTickMark val="none"/>
        <c:minorTickMark val="none"/>
        <c:tickLblPos val="nextTo"/>
        <c:crossAx val="84960768"/>
        <c:crosses val="autoZero"/>
        <c:auto val="1"/>
        <c:lblAlgn val="ctr"/>
        <c:lblOffset val="10"/>
        <c:tickLblSkip val="1"/>
        <c:noMultiLvlLbl val="0"/>
      </c:catAx>
      <c:valAx>
        <c:axId val="84960768"/>
        <c:scaling>
          <c:orientation val="minMax"/>
          <c:max val="1"/>
          <c:min val="0"/>
        </c:scaling>
        <c:delete val="0"/>
        <c:axPos val="l"/>
        <c:majorGridlines/>
        <c:title>
          <c:tx>
            <c:rich>
              <a:bodyPr/>
              <a:lstStyle/>
              <a:p>
                <a:pPr>
                  <a:defRPr/>
                </a:pPr>
                <a:r>
                  <a:rPr lang="tr-TR"/>
                  <a:t>Acceptance</a:t>
                </a:r>
                <a:r>
                  <a:rPr lang="tr-TR" baseline="0"/>
                  <a:t> Prob</a:t>
                </a:r>
              </a:p>
            </c:rich>
          </c:tx>
          <c:layout/>
          <c:overlay val="0"/>
        </c:title>
        <c:numFmt formatCode="0.0000" sourceLinked="1"/>
        <c:majorTickMark val="none"/>
        <c:minorTickMark val="none"/>
        <c:tickLblPos val="nextTo"/>
        <c:crossAx val="84958592"/>
        <c:crosses val="autoZero"/>
        <c:crossBetween val="between"/>
      </c:valAx>
    </c:plotArea>
    <c:legend>
      <c:legendPos val="r"/>
      <c:layout/>
      <c:overlay val="0"/>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DBDE9B5B-D7EB-4257-A20D-B279E622D07C}" type="datetimeFigureOut">
              <a:rPr lang="tr-TR" smtClean="0"/>
              <a:pPr/>
              <a:t>13.1.2014</a:t>
            </a:fld>
            <a:endParaRPr lang="tr-TR"/>
          </a:p>
        </p:txBody>
      </p:sp>
      <p:sp>
        <p:nvSpPr>
          <p:cNvPr id="4" name="3 Slayt Görüntüsü Yer Tutucusu"/>
          <p:cNvSpPr>
            <a:spLocks noGrp="1" noRot="1" noChangeAspect="1"/>
          </p:cNvSpPr>
          <p:nvPr>
            <p:ph type="sldImg" idx="2"/>
          </p:nvPr>
        </p:nvSpPr>
        <p:spPr>
          <a:xfrm>
            <a:off x="2754313" y="514350"/>
            <a:ext cx="3635375" cy="257175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E9D56E2D-9E24-48CB-B087-E9FDCCFEC909}" type="slidenum">
              <a:rPr lang="tr-TR" smtClean="0"/>
              <a:pPr/>
              <a:t>‹#›</a:t>
            </a:fld>
            <a:endParaRPr lang="tr-TR"/>
          </a:p>
        </p:txBody>
      </p:sp>
    </p:spTree>
    <p:extLst>
      <p:ext uri="{BB962C8B-B14F-4D97-AF65-F5344CB8AC3E}">
        <p14:creationId xmlns:p14="http://schemas.microsoft.com/office/powerpoint/2010/main" val="3710080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E9D56E2D-9E24-48CB-B087-E9FDCCFEC909}" type="slidenum">
              <a:rPr lang="tr-TR" smtClean="0"/>
              <a:pPr/>
              <a:t>1</a:t>
            </a:fld>
            <a:endParaRPr lang="tr-TR"/>
          </a:p>
        </p:txBody>
      </p:sp>
    </p:spTree>
    <p:extLst>
      <p:ext uri="{BB962C8B-B14F-4D97-AF65-F5344CB8AC3E}">
        <p14:creationId xmlns:p14="http://schemas.microsoft.com/office/powerpoint/2010/main" val="38001092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3210282" y="4954765"/>
            <a:ext cx="36383199" cy="10540259"/>
          </a:xfrm>
        </p:spPr>
        <p:txBody>
          <a:bodyPr anchor="b"/>
          <a:lstStyle>
            <a:lvl1pPr algn="ctr">
              <a:defRPr sz="26488"/>
            </a:lvl1pPr>
          </a:lstStyle>
          <a:p>
            <a:r>
              <a:rPr lang="tr-TR" smtClean="0"/>
              <a:t>Asıl başlık stili için tıklatın</a:t>
            </a:r>
            <a:endParaRPr lang="en-US" dirty="0"/>
          </a:p>
        </p:txBody>
      </p:sp>
      <p:sp>
        <p:nvSpPr>
          <p:cNvPr id="3" name="Subtitle 2"/>
          <p:cNvSpPr>
            <a:spLocks noGrp="1"/>
          </p:cNvSpPr>
          <p:nvPr>
            <p:ph type="subTitle" idx="1"/>
          </p:nvPr>
        </p:nvSpPr>
        <p:spPr>
          <a:xfrm>
            <a:off x="5350471" y="15901497"/>
            <a:ext cx="32102822" cy="7309499"/>
          </a:xfrm>
        </p:spPr>
        <p:txBody>
          <a:bodyPr/>
          <a:lstStyle>
            <a:lvl1pPr marL="0" indent="0" algn="ctr">
              <a:buNone/>
              <a:defRPr sz="10595"/>
            </a:lvl1pPr>
            <a:lvl2pPr marL="2018355" indent="0" algn="ctr">
              <a:buNone/>
              <a:defRPr sz="8829"/>
            </a:lvl2pPr>
            <a:lvl3pPr marL="4036710" indent="0" algn="ctr">
              <a:buNone/>
              <a:defRPr sz="7946"/>
            </a:lvl3pPr>
            <a:lvl4pPr marL="6055065" indent="0" algn="ctr">
              <a:buNone/>
              <a:defRPr sz="7063"/>
            </a:lvl4pPr>
            <a:lvl5pPr marL="8073420" indent="0" algn="ctr">
              <a:buNone/>
              <a:defRPr sz="7063"/>
            </a:lvl5pPr>
            <a:lvl6pPr marL="10091776" indent="0" algn="ctr">
              <a:buNone/>
              <a:defRPr sz="7063"/>
            </a:lvl6pPr>
            <a:lvl7pPr marL="12110131" indent="0" algn="ctr">
              <a:buNone/>
              <a:defRPr sz="7063"/>
            </a:lvl7pPr>
            <a:lvl8pPr marL="14128486" indent="0" algn="ctr">
              <a:buNone/>
              <a:defRPr sz="7063"/>
            </a:lvl8pPr>
            <a:lvl9pPr marL="16146841" indent="0" algn="ctr">
              <a:buNone/>
              <a:defRPr sz="7063"/>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1EE34C87-985E-4B1F-9D41-44013F10EC64}" type="datetimeFigureOut">
              <a:rPr lang="tr-TR" smtClean="0"/>
              <a:pPr/>
              <a:t>13.1.2014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D97CE44-C626-4F88-83C4-F7CB9B40E7B8}" type="slidenum">
              <a:rPr lang="tr-TR" smtClean="0"/>
              <a:pPr/>
              <a:t>‹#›</a:t>
            </a:fld>
            <a:endParaRPr lang="tr-TR"/>
          </a:p>
        </p:txBody>
      </p:sp>
    </p:spTree>
    <p:extLst>
      <p:ext uri="{BB962C8B-B14F-4D97-AF65-F5344CB8AC3E}">
        <p14:creationId xmlns:p14="http://schemas.microsoft.com/office/powerpoint/2010/main" val="1623934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EE34C87-985E-4B1F-9D41-44013F10EC64}" type="datetimeFigureOut">
              <a:rPr lang="tr-TR" smtClean="0"/>
              <a:pPr/>
              <a:t>13.1.2014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D97CE44-C626-4F88-83C4-F7CB9B40E7B8}" type="slidenum">
              <a:rPr lang="tr-TR" smtClean="0"/>
              <a:pPr/>
              <a:t>‹#›</a:t>
            </a:fld>
            <a:endParaRPr lang="tr-TR"/>
          </a:p>
        </p:txBody>
      </p:sp>
    </p:spTree>
    <p:extLst>
      <p:ext uri="{BB962C8B-B14F-4D97-AF65-F5344CB8AC3E}">
        <p14:creationId xmlns:p14="http://schemas.microsoft.com/office/powerpoint/2010/main" val="3803349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0631445" y="1611875"/>
            <a:ext cx="9229561" cy="25656844"/>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942761" y="1611875"/>
            <a:ext cx="27153637" cy="2565684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EE34C87-985E-4B1F-9D41-44013F10EC64}" type="datetimeFigureOut">
              <a:rPr lang="tr-TR" smtClean="0"/>
              <a:pPr/>
              <a:t>13.1.2014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D97CE44-C626-4F88-83C4-F7CB9B40E7B8}" type="slidenum">
              <a:rPr lang="tr-TR" smtClean="0"/>
              <a:pPr/>
              <a:t>‹#›</a:t>
            </a:fld>
            <a:endParaRPr lang="tr-TR"/>
          </a:p>
        </p:txBody>
      </p:sp>
    </p:spTree>
    <p:extLst>
      <p:ext uri="{BB962C8B-B14F-4D97-AF65-F5344CB8AC3E}">
        <p14:creationId xmlns:p14="http://schemas.microsoft.com/office/powerpoint/2010/main" val="25967004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EE34C87-985E-4B1F-9D41-44013F10EC64}" type="datetimeFigureOut">
              <a:rPr lang="tr-TR" smtClean="0"/>
              <a:pPr/>
              <a:t>13.1.2014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D97CE44-C626-4F88-83C4-F7CB9B40E7B8}" type="slidenum">
              <a:rPr lang="tr-TR" smtClean="0"/>
              <a:pPr/>
              <a:t>‹#›</a:t>
            </a:fld>
            <a:endParaRPr lang="tr-TR"/>
          </a:p>
        </p:txBody>
      </p:sp>
    </p:spTree>
    <p:extLst>
      <p:ext uri="{BB962C8B-B14F-4D97-AF65-F5344CB8AC3E}">
        <p14:creationId xmlns:p14="http://schemas.microsoft.com/office/powerpoint/2010/main" val="4009434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920467" y="7547788"/>
            <a:ext cx="36918246" cy="12593645"/>
          </a:xfrm>
        </p:spPr>
        <p:txBody>
          <a:bodyPr anchor="b"/>
          <a:lstStyle>
            <a:lvl1pPr>
              <a:defRPr sz="26488"/>
            </a:lvl1pPr>
          </a:lstStyle>
          <a:p>
            <a:r>
              <a:rPr lang="tr-TR" smtClean="0"/>
              <a:t>Asıl başlık stili için tıklatın</a:t>
            </a:r>
            <a:endParaRPr lang="en-US" dirty="0"/>
          </a:p>
        </p:txBody>
      </p:sp>
      <p:sp>
        <p:nvSpPr>
          <p:cNvPr id="3" name="Text Placeholder 2"/>
          <p:cNvSpPr>
            <a:spLocks noGrp="1"/>
          </p:cNvSpPr>
          <p:nvPr>
            <p:ph type="body" idx="1"/>
          </p:nvPr>
        </p:nvSpPr>
        <p:spPr>
          <a:xfrm>
            <a:off x="2920467" y="20260574"/>
            <a:ext cx="36918246" cy="6622701"/>
          </a:xfrm>
        </p:spPr>
        <p:txBody>
          <a:bodyPr/>
          <a:lstStyle>
            <a:lvl1pPr marL="0" indent="0">
              <a:buNone/>
              <a:defRPr sz="10595">
                <a:solidFill>
                  <a:schemeClr val="tx1"/>
                </a:solidFill>
              </a:defRPr>
            </a:lvl1pPr>
            <a:lvl2pPr marL="2018355" indent="0">
              <a:buNone/>
              <a:defRPr sz="8829">
                <a:solidFill>
                  <a:schemeClr val="tx1">
                    <a:tint val="75000"/>
                  </a:schemeClr>
                </a:solidFill>
              </a:defRPr>
            </a:lvl2pPr>
            <a:lvl3pPr marL="4036710" indent="0">
              <a:buNone/>
              <a:defRPr sz="7946">
                <a:solidFill>
                  <a:schemeClr val="tx1">
                    <a:tint val="75000"/>
                  </a:schemeClr>
                </a:solidFill>
              </a:defRPr>
            </a:lvl3pPr>
            <a:lvl4pPr marL="6055065" indent="0">
              <a:buNone/>
              <a:defRPr sz="7063">
                <a:solidFill>
                  <a:schemeClr val="tx1">
                    <a:tint val="75000"/>
                  </a:schemeClr>
                </a:solidFill>
              </a:defRPr>
            </a:lvl4pPr>
            <a:lvl5pPr marL="8073420" indent="0">
              <a:buNone/>
              <a:defRPr sz="7063">
                <a:solidFill>
                  <a:schemeClr val="tx1">
                    <a:tint val="75000"/>
                  </a:schemeClr>
                </a:solidFill>
              </a:defRPr>
            </a:lvl5pPr>
            <a:lvl6pPr marL="10091776" indent="0">
              <a:buNone/>
              <a:defRPr sz="7063">
                <a:solidFill>
                  <a:schemeClr val="tx1">
                    <a:tint val="75000"/>
                  </a:schemeClr>
                </a:solidFill>
              </a:defRPr>
            </a:lvl6pPr>
            <a:lvl7pPr marL="12110131" indent="0">
              <a:buNone/>
              <a:defRPr sz="7063">
                <a:solidFill>
                  <a:schemeClr val="tx1">
                    <a:tint val="75000"/>
                  </a:schemeClr>
                </a:solidFill>
              </a:defRPr>
            </a:lvl7pPr>
            <a:lvl8pPr marL="14128486" indent="0">
              <a:buNone/>
              <a:defRPr sz="7063">
                <a:solidFill>
                  <a:schemeClr val="tx1">
                    <a:tint val="75000"/>
                  </a:schemeClr>
                </a:solidFill>
              </a:defRPr>
            </a:lvl8pPr>
            <a:lvl9pPr marL="16146841" indent="0">
              <a:buNone/>
              <a:defRPr sz="7063">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EE34C87-985E-4B1F-9D41-44013F10EC64}" type="datetimeFigureOut">
              <a:rPr lang="tr-TR" smtClean="0"/>
              <a:pPr/>
              <a:t>13.1.2014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D97CE44-C626-4F88-83C4-F7CB9B40E7B8}" type="slidenum">
              <a:rPr lang="tr-TR" smtClean="0"/>
              <a:pPr/>
              <a:t>‹#›</a:t>
            </a:fld>
            <a:endParaRPr lang="tr-TR"/>
          </a:p>
        </p:txBody>
      </p:sp>
    </p:spTree>
    <p:extLst>
      <p:ext uri="{BB962C8B-B14F-4D97-AF65-F5344CB8AC3E}">
        <p14:creationId xmlns:p14="http://schemas.microsoft.com/office/powerpoint/2010/main" val="355440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942759" y="8059374"/>
            <a:ext cx="18191599" cy="1920934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21669405" y="8059374"/>
            <a:ext cx="18191599" cy="1920934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1EE34C87-985E-4B1F-9D41-44013F10EC64}" type="datetimeFigureOut">
              <a:rPr lang="tr-TR" smtClean="0"/>
              <a:pPr/>
              <a:t>13.1.2014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D97CE44-C626-4F88-83C4-F7CB9B40E7B8}" type="slidenum">
              <a:rPr lang="tr-TR" smtClean="0"/>
              <a:pPr/>
              <a:t>‹#›</a:t>
            </a:fld>
            <a:endParaRPr lang="tr-TR"/>
          </a:p>
        </p:txBody>
      </p:sp>
    </p:spTree>
    <p:extLst>
      <p:ext uri="{BB962C8B-B14F-4D97-AF65-F5344CB8AC3E}">
        <p14:creationId xmlns:p14="http://schemas.microsoft.com/office/powerpoint/2010/main" val="4931306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2948334" y="1611882"/>
            <a:ext cx="36918246" cy="5851808"/>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48339" y="7421634"/>
            <a:ext cx="18107995" cy="3637228"/>
          </a:xfrm>
        </p:spPr>
        <p:txBody>
          <a:bodyPr anchor="b"/>
          <a:lstStyle>
            <a:lvl1pPr marL="0" indent="0">
              <a:buNone/>
              <a:defRPr sz="10595" b="1"/>
            </a:lvl1pPr>
            <a:lvl2pPr marL="2018355" indent="0">
              <a:buNone/>
              <a:defRPr sz="8829" b="1"/>
            </a:lvl2pPr>
            <a:lvl3pPr marL="4036710" indent="0">
              <a:buNone/>
              <a:defRPr sz="7946" b="1"/>
            </a:lvl3pPr>
            <a:lvl4pPr marL="6055065" indent="0">
              <a:buNone/>
              <a:defRPr sz="7063" b="1"/>
            </a:lvl4pPr>
            <a:lvl5pPr marL="8073420" indent="0">
              <a:buNone/>
              <a:defRPr sz="7063" b="1"/>
            </a:lvl5pPr>
            <a:lvl6pPr marL="10091776" indent="0">
              <a:buNone/>
              <a:defRPr sz="7063" b="1"/>
            </a:lvl6pPr>
            <a:lvl7pPr marL="12110131" indent="0">
              <a:buNone/>
              <a:defRPr sz="7063" b="1"/>
            </a:lvl7pPr>
            <a:lvl8pPr marL="14128486" indent="0">
              <a:buNone/>
              <a:defRPr sz="7063" b="1"/>
            </a:lvl8pPr>
            <a:lvl9pPr marL="16146841" indent="0">
              <a:buNone/>
              <a:defRPr sz="7063" b="1"/>
            </a:lvl9pPr>
          </a:lstStyle>
          <a:p>
            <a:pPr lvl="0"/>
            <a:r>
              <a:rPr lang="tr-TR" smtClean="0"/>
              <a:t>Asıl metin stillerini düzenlemek için tıklatın</a:t>
            </a:r>
          </a:p>
        </p:txBody>
      </p:sp>
      <p:sp>
        <p:nvSpPr>
          <p:cNvPr id="4" name="Content Placeholder 3"/>
          <p:cNvSpPr>
            <a:spLocks noGrp="1"/>
          </p:cNvSpPr>
          <p:nvPr>
            <p:ph sz="half" idx="2"/>
          </p:nvPr>
        </p:nvSpPr>
        <p:spPr>
          <a:xfrm>
            <a:off x="2948339" y="11058863"/>
            <a:ext cx="18107995" cy="16265921"/>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21669408" y="7421634"/>
            <a:ext cx="18197174" cy="3637228"/>
          </a:xfrm>
        </p:spPr>
        <p:txBody>
          <a:bodyPr anchor="b"/>
          <a:lstStyle>
            <a:lvl1pPr marL="0" indent="0">
              <a:buNone/>
              <a:defRPr sz="10595" b="1"/>
            </a:lvl1pPr>
            <a:lvl2pPr marL="2018355" indent="0">
              <a:buNone/>
              <a:defRPr sz="8829" b="1"/>
            </a:lvl2pPr>
            <a:lvl3pPr marL="4036710" indent="0">
              <a:buNone/>
              <a:defRPr sz="7946" b="1"/>
            </a:lvl3pPr>
            <a:lvl4pPr marL="6055065" indent="0">
              <a:buNone/>
              <a:defRPr sz="7063" b="1"/>
            </a:lvl4pPr>
            <a:lvl5pPr marL="8073420" indent="0">
              <a:buNone/>
              <a:defRPr sz="7063" b="1"/>
            </a:lvl5pPr>
            <a:lvl6pPr marL="10091776" indent="0">
              <a:buNone/>
              <a:defRPr sz="7063" b="1"/>
            </a:lvl6pPr>
            <a:lvl7pPr marL="12110131" indent="0">
              <a:buNone/>
              <a:defRPr sz="7063" b="1"/>
            </a:lvl7pPr>
            <a:lvl8pPr marL="14128486" indent="0">
              <a:buNone/>
              <a:defRPr sz="7063" b="1"/>
            </a:lvl8pPr>
            <a:lvl9pPr marL="16146841" indent="0">
              <a:buNone/>
              <a:defRPr sz="7063" b="1"/>
            </a:lvl9pPr>
          </a:lstStyle>
          <a:p>
            <a:pPr lvl="0"/>
            <a:r>
              <a:rPr lang="tr-TR" smtClean="0"/>
              <a:t>Asıl metin stillerini düzenlemek için tıklatın</a:t>
            </a:r>
          </a:p>
        </p:txBody>
      </p:sp>
      <p:sp>
        <p:nvSpPr>
          <p:cNvPr id="6" name="Content Placeholder 5"/>
          <p:cNvSpPr>
            <a:spLocks noGrp="1"/>
          </p:cNvSpPr>
          <p:nvPr>
            <p:ph sz="quarter" idx="4"/>
          </p:nvPr>
        </p:nvSpPr>
        <p:spPr>
          <a:xfrm>
            <a:off x="21669408" y="11058863"/>
            <a:ext cx="18197174" cy="16265921"/>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1EE34C87-985E-4B1F-9D41-44013F10EC64}" type="datetimeFigureOut">
              <a:rPr lang="tr-TR" smtClean="0"/>
              <a:pPr/>
              <a:t>13.1.2014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7D97CE44-C626-4F88-83C4-F7CB9B40E7B8}" type="slidenum">
              <a:rPr lang="tr-TR" smtClean="0"/>
              <a:pPr/>
              <a:t>‹#›</a:t>
            </a:fld>
            <a:endParaRPr lang="tr-TR"/>
          </a:p>
        </p:txBody>
      </p:sp>
    </p:spTree>
    <p:extLst>
      <p:ext uri="{BB962C8B-B14F-4D97-AF65-F5344CB8AC3E}">
        <p14:creationId xmlns:p14="http://schemas.microsoft.com/office/powerpoint/2010/main" val="1024281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1EE34C87-985E-4B1F-9D41-44013F10EC64}" type="datetimeFigureOut">
              <a:rPr lang="tr-TR" smtClean="0"/>
              <a:pPr/>
              <a:t>13.1.2014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7D97CE44-C626-4F88-83C4-F7CB9B40E7B8}" type="slidenum">
              <a:rPr lang="tr-TR" smtClean="0"/>
              <a:pPr/>
              <a:t>‹#›</a:t>
            </a:fld>
            <a:endParaRPr lang="tr-TR"/>
          </a:p>
        </p:txBody>
      </p:sp>
    </p:spTree>
    <p:extLst>
      <p:ext uri="{BB962C8B-B14F-4D97-AF65-F5344CB8AC3E}">
        <p14:creationId xmlns:p14="http://schemas.microsoft.com/office/powerpoint/2010/main" val="2131726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E34C87-985E-4B1F-9D41-44013F10EC64}" type="datetimeFigureOut">
              <a:rPr lang="tr-TR" smtClean="0"/>
              <a:pPr/>
              <a:t>13.1.2014</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7D97CE44-C626-4F88-83C4-F7CB9B40E7B8}" type="slidenum">
              <a:rPr lang="tr-TR" smtClean="0"/>
              <a:pPr/>
              <a:t>‹#›</a:t>
            </a:fld>
            <a:endParaRPr lang="tr-TR"/>
          </a:p>
        </p:txBody>
      </p:sp>
    </p:spTree>
    <p:extLst>
      <p:ext uri="{BB962C8B-B14F-4D97-AF65-F5344CB8AC3E}">
        <p14:creationId xmlns:p14="http://schemas.microsoft.com/office/powerpoint/2010/main" val="2829271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948334" y="2018348"/>
            <a:ext cx="13805328" cy="7064216"/>
          </a:xfrm>
        </p:spPr>
        <p:txBody>
          <a:bodyPr anchor="b"/>
          <a:lstStyle>
            <a:lvl1pPr>
              <a:defRPr sz="14127"/>
            </a:lvl1pPr>
          </a:lstStyle>
          <a:p>
            <a:r>
              <a:rPr lang="tr-TR" smtClean="0"/>
              <a:t>Asıl başlık stili için tıklatın</a:t>
            </a:r>
            <a:endParaRPr lang="en-US" dirty="0"/>
          </a:p>
        </p:txBody>
      </p:sp>
      <p:sp>
        <p:nvSpPr>
          <p:cNvPr id="3" name="Content Placeholder 2"/>
          <p:cNvSpPr>
            <a:spLocks noGrp="1"/>
          </p:cNvSpPr>
          <p:nvPr>
            <p:ph idx="1"/>
          </p:nvPr>
        </p:nvSpPr>
        <p:spPr>
          <a:xfrm>
            <a:off x="18197174" y="4359077"/>
            <a:ext cx="21669405" cy="21515024"/>
          </a:xfrm>
        </p:spPr>
        <p:txBody>
          <a:bodyPr/>
          <a:lstStyle>
            <a:lvl1pPr>
              <a:defRPr sz="14127"/>
            </a:lvl1pPr>
            <a:lvl2pPr>
              <a:defRPr sz="12361"/>
            </a:lvl2pPr>
            <a:lvl3pPr>
              <a:defRPr sz="10595"/>
            </a:lvl3pPr>
            <a:lvl4pPr>
              <a:defRPr sz="8829"/>
            </a:lvl4pPr>
            <a:lvl5pPr>
              <a:defRPr sz="8829"/>
            </a:lvl5pPr>
            <a:lvl6pPr>
              <a:defRPr sz="8829"/>
            </a:lvl6pPr>
            <a:lvl7pPr>
              <a:defRPr sz="8829"/>
            </a:lvl7pPr>
            <a:lvl8pPr>
              <a:defRPr sz="8829"/>
            </a:lvl8pPr>
            <a:lvl9pPr>
              <a:defRPr sz="8829"/>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948334" y="9082564"/>
            <a:ext cx="13805328" cy="16826573"/>
          </a:xfrm>
        </p:spPr>
        <p:txBody>
          <a:bodyPr/>
          <a:lstStyle>
            <a:lvl1pPr marL="0" indent="0">
              <a:buNone/>
              <a:defRPr sz="7063"/>
            </a:lvl1pPr>
            <a:lvl2pPr marL="2018355" indent="0">
              <a:buNone/>
              <a:defRPr sz="6180"/>
            </a:lvl2pPr>
            <a:lvl3pPr marL="4036710" indent="0">
              <a:buNone/>
              <a:defRPr sz="5298"/>
            </a:lvl3pPr>
            <a:lvl4pPr marL="6055065" indent="0">
              <a:buNone/>
              <a:defRPr sz="4415"/>
            </a:lvl4pPr>
            <a:lvl5pPr marL="8073420" indent="0">
              <a:buNone/>
              <a:defRPr sz="4415"/>
            </a:lvl5pPr>
            <a:lvl6pPr marL="10091776" indent="0">
              <a:buNone/>
              <a:defRPr sz="4415"/>
            </a:lvl6pPr>
            <a:lvl7pPr marL="12110131" indent="0">
              <a:buNone/>
              <a:defRPr sz="4415"/>
            </a:lvl7pPr>
            <a:lvl8pPr marL="14128486" indent="0">
              <a:buNone/>
              <a:defRPr sz="4415"/>
            </a:lvl8pPr>
            <a:lvl9pPr marL="16146841" indent="0">
              <a:buNone/>
              <a:defRPr sz="4415"/>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1EE34C87-985E-4B1F-9D41-44013F10EC64}" type="datetimeFigureOut">
              <a:rPr lang="tr-TR" smtClean="0"/>
              <a:pPr/>
              <a:t>13.1.2014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D97CE44-C626-4F88-83C4-F7CB9B40E7B8}" type="slidenum">
              <a:rPr lang="tr-TR" smtClean="0"/>
              <a:pPr/>
              <a:t>‹#›</a:t>
            </a:fld>
            <a:endParaRPr lang="tr-TR"/>
          </a:p>
        </p:txBody>
      </p:sp>
    </p:spTree>
    <p:extLst>
      <p:ext uri="{BB962C8B-B14F-4D97-AF65-F5344CB8AC3E}">
        <p14:creationId xmlns:p14="http://schemas.microsoft.com/office/powerpoint/2010/main" val="2986962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948334" y="2018348"/>
            <a:ext cx="13805328" cy="7064216"/>
          </a:xfrm>
        </p:spPr>
        <p:txBody>
          <a:bodyPr anchor="b"/>
          <a:lstStyle>
            <a:lvl1pPr>
              <a:defRPr sz="14127"/>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8197174" y="4359077"/>
            <a:ext cx="21669405" cy="21515024"/>
          </a:xfrm>
        </p:spPr>
        <p:txBody>
          <a:bodyPr anchor="t"/>
          <a:lstStyle>
            <a:lvl1pPr marL="0" indent="0">
              <a:buNone/>
              <a:defRPr sz="14127"/>
            </a:lvl1pPr>
            <a:lvl2pPr marL="2018355" indent="0">
              <a:buNone/>
              <a:defRPr sz="12361"/>
            </a:lvl2pPr>
            <a:lvl3pPr marL="4036710" indent="0">
              <a:buNone/>
              <a:defRPr sz="10595"/>
            </a:lvl3pPr>
            <a:lvl4pPr marL="6055065" indent="0">
              <a:buNone/>
              <a:defRPr sz="8829"/>
            </a:lvl4pPr>
            <a:lvl5pPr marL="8073420" indent="0">
              <a:buNone/>
              <a:defRPr sz="8829"/>
            </a:lvl5pPr>
            <a:lvl6pPr marL="10091776" indent="0">
              <a:buNone/>
              <a:defRPr sz="8829"/>
            </a:lvl6pPr>
            <a:lvl7pPr marL="12110131" indent="0">
              <a:buNone/>
              <a:defRPr sz="8829"/>
            </a:lvl7pPr>
            <a:lvl8pPr marL="14128486" indent="0">
              <a:buNone/>
              <a:defRPr sz="8829"/>
            </a:lvl8pPr>
            <a:lvl9pPr marL="16146841" indent="0">
              <a:buNone/>
              <a:defRPr sz="8829"/>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948334" y="9082564"/>
            <a:ext cx="13805328" cy="16826573"/>
          </a:xfrm>
        </p:spPr>
        <p:txBody>
          <a:bodyPr/>
          <a:lstStyle>
            <a:lvl1pPr marL="0" indent="0">
              <a:buNone/>
              <a:defRPr sz="7063"/>
            </a:lvl1pPr>
            <a:lvl2pPr marL="2018355" indent="0">
              <a:buNone/>
              <a:defRPr sz="6180"/>
            </a:lvl2pPr>
            <a:lvl3pPr marL="4036710" indent="0">
              <a:buNone/>
              <a:defRPr sz="5298"/>
            </a:lvl3pPr>
            <a:lvl4pPr marL="6055065" indent="0">
              <a:buNone/>
              <a:defRPr sz="4415"/>
            </a:lvl4pPr>
            <a:lvl5pPr marL="8073420" indent="0">
              <a:buNone/>
              <a:defRPr sz="4415"/>
            </a:lvl5pPr>
            <a:lvl6pPr marL="10091776" indent="0">
              <a:buNone/>
              <a:defRPr sz="4415"/>
            </a:lvl6pPr>
            <a:lvl7pPr marL="12110131" indent="0">
              <a:buNone/>
              <a:defRPr sz="4415"/>
            </a:lvl7pPr>
            <a:lvl8pPr marL="14128486" indent="0">
              <a:buNone/>
              <a:defRPr sz="4415"/>
            </a:lvl8pPr>
            <a:lvl9pPr marL="16146841" indent="0">
              <a:buNone/>
              <a:defRPr sz="4415"/>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1EE34C87-985E-4B1F-9D41-44013F10EC64}" type="datetimeFigureOut">
              <a:rPr lang="tr-TR" smtClean="0"/>
              <a:pPr/>
              <a:t>13.1.2014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D97CE44-C626-4F88-83C4-F7CB9B40E7B8}" type="slidenum">
              <a:rPr lang="tr-TR" smtClean="0"/>
              <a:pPr/>
              <a:t>‹#›</a:t>
            </a:fld>
            <a:endParaRPr lang="tr-TR"/>
          </a:p>
        </p:txBody>
      </p:sp>
    </p:spTree>
    <p:extLst>
      <p:ext uri="{BB962C8B-B14F-4D97-AF65-F5344CB8AC3E}">
        <p14:creationId xmlns:p14="http://schemas.microsoft.com/office/powerpoint/2010/main" val="3056157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42759" y="1611882"/>
            <a:ext cx="36918246" cy="585180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942759" y="8059374"/>
            <a:ext cx="36918246" cy="19209345"/>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2942759" y="28060644"/>
            <a:ext cx="9630847" cy="1611875"/>
          </a:xfrm>
          <a:prstGeom prst="rect">
            <a:avLst/>
          </a:prstGeom>
        </p:spPr>
        <p:txBody>
          <a:bodyPr vert="horz" lIns="91440" tIns="45720" rIns="91440" bIns="45720" rtlCol="0" anchor="ctr"/>
          <a:lstStyle>
            <a:lvl1pPr algn="l">
              <a:defRPr sz="5298">
                <a:solidFill>
                  <a:schemeClr val="tx1">
                    <a:tint val="75000"/>
                  </a:schemeClr>
                </a:solidFill>
              </a:defRPr>
            </a:lvl1pPr>
          </a:lstStyle>
          <a:p>
            <a:fld id="{1EE34C87-985E-4B1F-9D41-44013F10EC64}" type="datetimeFigureOut">
              <a:rPr lang="tr-TR" smtClean="0"/>
              <a:pPr/>
              <a:t>13.1.2014</a:t>
            </a:fld>
            <a:endParaRPr lang="tr-TR"/>
          </a:p>
        </p:txBody>
      </p:sp>
      <p:sp>
        <p:nvSpPr>
          <p:cNvPr id="5" name="Footer Placeholder 4"/>
          <p:cNvSpPr>
            <a:spLocks noGrp="1"/>
          </p:cNvSpPr>
          <p:nvPr>
            <p:ph type="ftr" sz="quarter" idx="3"/>
          </p:nvPr>
        </p:nvSpPr>
        <p:spPr>
          <a:xfrm>
            <a:off x="14178747" y="28060644"/>
            <a:ext cx="14446270" cy="1611875"/>
          </a:xfrm>
          <a:prstGeom prst="rect">
            <a:avLst/>
          </a:prstGeom>
        </p:spPr>
        <p:txBody>
          <a:bodyPr vert="horz" lIns="91440" tIns="45720" rIns="91440" bIns="45720" rtlCol="0" anchor="ctr"/>
          <a:lstStyle>
            <a:lvl1pPr algn="ctr">
              <a:defRPr sz="5298">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30230157" y="28060644"/>
            <a:ext cx="9630847" cy="1611875"/>
          </a:xfrm>
          <a:prstGeom prst="rect">
            <a:avLst/>
          </a:prstGeom>
        </p:spPr>
        <p:txBody>
          <a:bodyPr vert="horz" lIns="91440" tIns="45720" rIns="91440" bIns="45720" rtlCol="0" anchor="ctr"/>
          <a:lstStyle>
            <a:lvl1pPr algn="r">
              <a:defRPr sz="5298">
                <a:solidFill>
                  <a:schemeClr val="tx1">
                    <a:tint val="75000"/>
                  </a:schemeClr>
                </a:solidFill>
              </a:defRPr>
            </a:lvl1pPr>
          </a:lstStyle>
          <a:p>
            <a:fld id="{7D97CE44-C626-4F88-83C4-F7CB9B40E7B8}" type="slidenum">
              <a:rPr lang="tr-TR" smtClean="0"/>
              <a:pPr/>
              <a:t>‹#›</a:t>
            </a:fld>
            <a:endParaRPr lang="tr-TR"/>
          </a:p>
        </p:txBody>
      </p:sp>
    </p:spTree>
    <p:extLst>
      <p:ext uri="{BB962C8B-B14F-4D97-AF65-F5344CB8AC3E}">
        <p14:creationId xmlns:p14="http://schemas.microsoft.com/office/powerpoint/2010/main" val="244147758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4036710" rtl="0" eaLnBrk="1" latinLnBrk="0" hangingPunct="1">
        <a:lnSpc>
          <a:spcPct val="90000"/>
        </a:lnSpc>
        <a:spcBef>
          <a:spcPct val="0"/>
        </a:spcBef>
        <a:buNone/>
        <a:defRPr sz="19424" kern="1200">
          <a:solidFill>
            <a:schemeClr val="tx1"/>
          </a:solidFill>
          <a:latin typeface="+mj-lt"/>
          <a:ea typeface="+mj-ea"/>
          <a:cs typeface="+mj-cs"/>
        </a:defRPr>
      </a:lvl1pPr>
    </p:titleStyle>
    <p:bodyStyle>
      <a:lvl1pPr marL="1009178" indent="-1009178" algn="l" defTabSz="4036710" rtl="0" eaLnBrk="1" latinLnBrk="0" hangingPunct="1">
        <a:lnSpc>
          <a:spcPct val="90000"/>
        </a:lnSpc>
        <a:spcBef>
          <a:spcPts val="4415"/>
        </a:spcBef>
        <a:buFont typeface="Arial" panose="020B0604020202020204" pitchFamily="34" charset="0"/>
        <a:buChar char="•"/>
        <a:defRPr sz="12361" kern="1200">
          <a:solidFill>
            <a:schemeClr val="tx1"/>
          </a:solidFill>
          <a:latin typeface="+mn-lt"/>
          <a:ea typeface="+mn-ea"/>
          <a:cs typeface="+mn-cs"/>
        </a:defRPr>
      </a:lvl1pPr>
      <a:lvl2pPr marL="3027533" indent="-1009178" algn="l" defTabSz="4036710" rtl="0" eaLnBrk="1" latinLnBrk="0" hangingPunct="1">
        <a:lnSpc>
          <a:spcPct val="90000"/>
        </a:lnSpc>
        <a:spcBef>
          <a:spcPts val="2207"/>
        </a:spcBef>
        <a:buFont typeface="Arial" panose="020B0604020202020204" pitchFamily="34" charset="0"/>
        <a:buChar char="•"/>
        <a:defRPr sz="10595" kern="1200">
          <a:solidFill>
            <a:schemeClr val="tx1"/>
          </a:solidFill>
          <a:latin typeface="+mn-lt"/>
          <a:ea typeface="+mn-ea"/>
          <a:cs typeface="+mn-cs"/>
        </a:defRPr>
      </a:lvl2pPr>
      <a:lvl3pPr marL="5045888" indent="-1009178" algn="l" defTabSz="4036710" rtl="0" eaLnBrk="1" latinLnBrk="0" hangingPunct="1">
        <a:lnSpc>
          <a:spcPct val="90000"/>
        </a:lnSpc>
        <a:spcBef>
          <a:spcPts val="2207"/>
        </a:spcBef>
        <a:buFont typeface="Arial" panose="020B0604020202020204" pitchFamily="34" charset="0"/>
        <a:buChar char="•"/>
        <a:defRPr sz="8829" kern="1200">
          <a:solidFill>
            <a:schemeClr val="tx1"/>
          </a:solidFill>
          <a:latin typeface="+mn-lt"/>
          <a:ea typeface="+mn-ea"/>
          <a:cs typeface="+mn-cs"/>
        </a:defRPr>
      </a:lvl3pPr>
      <a:lvl4pPr marL="706424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4pPr>
      <a:lvl5pPr marL="9082598"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5pPr>
      <a:lvl6pPr marL="1110095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6pPr>
      <a:lvl7pPr marL="13119308"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7pPr>
      <a:lvl8pPr marL="1513766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8pPr>
      <a:lvl9pPr marL="17156019"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9pPr>
    </p:bodyStyle>
    <p:otherStyle>
      <a:defPPr>
        <a:defRPr lang="en-US"/>
      </a:defPPr>
      <a:lvl1pPr marL="0" algn="l" defTabSz="4036710" rtl="0" eaLnBrk="1" latinLnBrk="0" hangingPunct="1">
        <a:defRPr sz="7946" kern="1200">
          <a:solidFill>
            <a:schemeClr val="tx1"/>
          </a:solidFill>
          <a:latin typeface="+mn-lt"/>
          <a:ea typeface="+mn-ea"/>
          <a:cs typeface="+mn-cs"/>
        </a:defRPr>
      </a:lvl1pPr>
      <a:lvl2pPr marL="2018355" algn="l" defTabSz="4036710" rtl="0" eaLnBrk="1" latinLnBrk="0" hangingPunct="1">
        <a:defRPr sz="7946" kern="1200">
          <a:solidFill>
            <a:schemeClr val="tx1"/>
          </a:solidFill>
          <a:latin typeface="+mn-lt"/>
          <a:ea typeface="+mn-ea"/>
          <a:cs typeface="+mn-cs"/>
        </a:defRPr>
      </a:lvl2pPr>
      <a:lvl3pPr marL="4036710" algn="l" defTabSz="4036710" rtl="0" eaLnBrk="1" latinLnBrk="0" hangingPunct="1">
        <a:defRPr sz="7946" kern="1200">
          <a:solidFill>
            <a:schemeClr val="tx1"/>
          </a:solidFill>
          <a:latin typeface="+mn-lt"/>
          <a:ea typeface="+mn-ea"/>
          <a:cs typeface="+mn-cs"/>
        </a:defRPr>
      </a:lvl3pPr>
      <a:lvl4pPr marL="6055065" algn="l" defTabSz="4036710" rtl="0" eaLnBrk="1" latinLnBrk="0" hangingPunct="1">
        <a:defRPr sz="7946" kern="1200">
          <a:solidFill>
            <a:schemeClr val="tx1"/>
          </a:solidFill>
          <a:latin typeface="+mn-lt"/>
          <a:ea typeface="+mn-ea"/>
          <a:cs typeface="+mn-cs"/>
        </a:defRPr>
      </a:lvl4pPr>
      <a:lvl5pPr marL="8073420" algn="l" defTabSz="4036710" rtl="0" eaLnBrk="1" latinLnBrk="0" hangingPunct="1">
        <a:defRPr sz="7946" kern="1200">
          <a:solidFill>
            <a:schemeClr val="tx1"/>
          </a:solidFill>
          <a:latin typeface="+mn-lt"/>
          <a:ea typeface="+mn-ea"/>
          <a:cs typeface="+mn-cs"/>
        </a:defRPr>
      </a:lvl5pPr>
      <a:lvl6pPr marL="10091776" algn="l" defTabSz="4036710" rtl="0" eaLnBrk="1" latinLnBrk="0" hangingPunct="1">
        <a:defRPr sz="7946" kern="1200">
          <a:solidFill>
            <a:schemeClr val="tx1"/>
          </a:solidFill>
          <a:latin typeface="+mn-lt"/>
          <a:ea typeface="+mn-ea"/>
          <a:cs typeface="+mn-cs"/>
        </a:defRPr>
      </a:lvl6pPr>
      <a:lvl7pPr marL="12110131" algn="l" defTabSz="4036710" rtl="0" eaLnBrk="1" latinLnBrk="0" hangingPunct="1">
        <a:defRPr sz="7946" kern="1200">
          <a:solidFill>
            <a:schemeClr val="tx1"/>
          </a:solidFill>
          <a:latin typeface="+mn-lt"/>
          <a:ea typeface="+mn-ea"/>
          <a:cs typeface="+mn-cs"/>
        </a:defRPr>
      </a:lvl7pPr>
      <a:lvl8pPr marL="14128486" algn="l" defTabSz="4036710" rtl="0" eaLnBrk="1" latinLnBrk="0" hangingPunct="1">
        <a:defRPr sz="7946" kern="1200">
          <a:solidFill>
            <a:schemeClr val="tx1"/>
          </a:solidFill>
          <a:latin typeface="+mn-lt"/>
          <a:ea typeface="+mn-ea"/>
          <a:cs typeface="+mn-cs"/>
        </a:defRPr>
      </a:lvl8pPr>
      <a:lvl9pPr marL="16146841" algn="l" defTabSz="4036710" rtl="0" eaLnBrk="1" latinLnBrk="0" hangingPunct="1">
        <a:defRPr sz="794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chart" Target="../charts/chart1.xml"/><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8" name="Rounded Rectangle 327"/>
          <p:cNvSpPr/>
          <p:nvPr/>
        </p:nvSpPr>
        <p:spPr>
          <a:xfrm>
            <a:off x="15016674" y="5012689"/>
            <a:ext cx="12770164" cy="998012"/>
          </a:xfrm>
          <a:prstGeom prst="round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27" name="Rounded Rectangle 326"/>
          <p:cNvSpPr/>
          <p:nvPr/>
        </p:nvSpPr>
        <p:spPr>
          <a:xfrm>
            <a:off x="29420139" y="5020779"/>
            <a:ext cx="12907769" cy="998012"/>
          </a:xfrm>
          <a:prstGeom prst="round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90" name="Rectangle 289"/>
          <p:cNvSpPr/>
          <p:nvPr/>
        </p:nvSpPr>
        <p:spPr>
          <a:xfrm>
            <a:off x="286557" y="7993945"/>
            <a:ext cx="12770164" cy="2202082"/>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tr-TR"/>
          </a:p>
        </p:txBody>
      </p:sp>
      <p:sp>
        <p:nvSpPr>
          <p:cNvPr id="1055" name="Rectangle 1054"/>
          <p:cNvSpPr/>
          <p:nvPr/>
        </p:nvSpPr>
        <p:spPr>
          <a:xfrm>
            <a:off x="15012592" y="19415762"/>
            <a:ext cx="12770164" cy="5878194"/>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tr-TR"/>
          </a:p>
        </p:txBody>
      </p:sp>
      <p:sp>
        <p:nvSpPr>
          <p:cNvPr id="1054" name="Rectangle 1053"/>
          <p:cNvSpPr/>
          <p:nvPr/>
        </p:nvSpPr>
        <p:spPr>
          <a:xfrm>
            <a:off x="15016674" y="8360957"/>
            <a:ext cx="12770164" cy="5239933"/>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tr-TR"/>
          </a:p>
        </p:txBody>
      </p:sp>
      <p:sp>
        <p:nvSpPr>
          <p:cNvPr id="1053" name="Rectangle 1052"/>
          <p:cNvSpPr/>
          <p:nvPr/>
        </p:nvSpPr>
        <p:spPr>
          <a:xfrm>
            <a:off x="29420140" y="6430230"/>
            <a:ext cx="12903002" cy="9851768"/>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tr-TR" dirty="0"/>
          </a:p>
        </p:txBody>
      </p:sp>
      <p:sp>
        <p:nvSpPr>
          <p:cNvPr id="103" name="Rounded Rectangle 102"/>
          <p:cNvSpPr/>
          <p:nvPr/>
        </p:nvSpPr>
        <p:spPr>
          <a:xfrm>
            <a:off x="286557" y="20267982"/>
            <a:ext cx="12770164" cy="998012"/>
          </a:xfrm>
          <a:prstGeom prst="round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1" name="Rounded Rectangle 100"/>
          <p:cNvSpPr/>
          <p:nvPr/>
        </p:nvSpPr>
        <p:spPr>
          <a:xfrm>
            <a:off x="231998" y="14202685"/>
            <a:ext cx="12824723" cy="1018638"/>
          </a:xfrm>
          <a:prstGeom prst="round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0" name="Rounded Rectangle 99"/>
          <p:cNvSpPr/>
          <p:nvPr/>
        </p:nvSpPr>
        <p:spPr>
          <a:xfrm>
            <a:off x="286556" y="5012689"/>
            <a:ext cx="12770165" cy="1018638"/>
          </a:xfrm>
          <a:prstGeom prst="round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Unvan 1"/>
          <p:cNvSpPr>
            <a:spLocks noGrp="1"/>
          </p:cNvSpPr>
          <p:nvPr>
            <p:ph type="ctrTitle"/>
          </p:nvPr>
        </p:nvSpPr>
        <p:spPr>
          <a:xfrm>
            <a:off x="3036210" y="541274"/>
            <a:ext cx="36383199" cy="3635314"/>
          </a:xfrm>
        </p:spPr>
        <p:txBody>
          <a:bodyPr>
            <a:normAutofit/>
          </a:bodyPr>
          <a:lstStyle/>
          <a:p>
            <a:pPr>
              <a:lnSpc>
                <a:spcPct val="100000"/>
              </a:lnSpc>
            </a:pPr>
            <a:r>
              <a:rPr lang="tr-TR" sz="8000" b="1" dirty="0" smtClean="0"/>
              <a:t>YAŞAR UNIVERSITY</a:t>
            </a:r>
            <a:r>
              <a:rPr lang="tr-TR" sz="4000" b="1" dirty="0" smtClean="0"/>
              <a:t/>
            </a:r>
            <a:br>
              <a:rPr lang="tr-TR" sz="4000" b="1" dirty="0" smtClean="0"/>
            </a:br>
            <a:r>
              <a:rPr lang="tr-TR" sz="4000" b="1" dirty="0" smtClean="0"/>
              <a:t/>
            </a:r>
            <a:br>
              <a:rPr lang="tr-TR" sz="4000" b="1" dirty="0" smtClean="0"/>
            </a:br>
            <a:r>
              <a:rPr lang="tr-TR" sz="11000" b="1" dirty="0" smtClean="0"/>
              <a:t>ONE WAY TICKET</a:t>
            </a:r>
            <a:endParaRPr lang="tr-TR" sz="11000" b="1" dirty="0"/>
          </a:p>
        </p:txBody>
      </p:sp>
      <p:sp>
        <p:nvSpPr>
          <p:cNvPr id="5" name="Dikdörtgen 4"/>
          <p:cNvSpPr/>
          <p:nvPr/>
        </p:nvSpPr>
        <p:spPr>
          <a:xfrm>
            <a:off x="15016674" y="5121364"/>
            <a:ext cx="12770165" cy="3241913"/>
          </a:xfrm>
          <a:prstGeom prst="rect">
            <a:avLst/>
          </a:prstGeom>
        </p:spPr>
        <p:txBody>
          <a:bodyPr wrap="square">
            <a:spAutoFit/>
          </a:bodyPr>
          <a:lstStyle/>
          <a:p>
            <a:pPr algn="ctr">
              <a:spcAft>
                <a:spcPts val="1000"/>
              </a:spcAft>
            </a:pPr>
            <a:r>
              <a:rPr lang="en-US" sz="4800" b="1" dirty="0"/>
              <a:t>PROBLEM DEFINITION </a:t>
            </a:r>
            <a:endParaRPr lang="tr-TR" sz="2000" b="1" dirty="0" smtClean="0"/>
          </a:p>
          <a:p>
            <a:pPr algn="ctr">
              <a:spcAft>
                <a:spcPts val="1000"/>
              </a:spcAft>
            </a:pPr>
            <a:endParaRPr lang="tr-TR" sz="2000" b="1" dirty="0" smtClean="0"/>
          </a:p>
          <a:p>
            <a:pPr>
              <a:spcAft>
                <a:spcPts val="1000"/>
              </a:spcAft>
            </a:pPr>
            <a:r>
              <a:rPr lang="en-US" sz="2400" b="1" dirty="0" smtClean="0"/>
              <a:t>The </a:t>
            </a:r>
            <a:r>
              <a:rPr lang="en-US" sz="2400" b="1" dirty="0"/>
              <a:t>first problem was increasing efficiency of AQL in warehouse. However, according to calculations a comparison of AQL chart is </a:t>
            </a:r>
            <a:r>
              <a:rPr lang="tr-TR" sz="2400" b="1" dirty="0" err="1" smtClean="0"/>
              <a:t>occurred</a:t>
            </a:r>
            <a:r>
              <a:rPr lang="en-US" sz="2400" b="1" dirty="0"/>
              <a:t>. According </a:t>
            </a:r>
            <a:r>
              <a:rPr lang="tr-TR" sz="2400" b="1" dirty="0" err="1"/>
              <a:t>below</a:t>
            </a:r>
            <a:r>
              <a:rPr lang="tr-TR" sz="2400" b="1" dirty="0"/>
              <a:t> </a:t>
            </a:r>
            <a:r>
              <a:rPr lang="tr-TR" sz="2400" b="1" dirty="0" err="1"/>
              <a:t>figure</a:t>
            </a:r>
            <a:r>
              <a:rPr lang="en-US" sz="2400" b="1" dirty="0"/>
              <a:t>, blue curve refers to 4% of double sampling, red curve refers to 4% of single sampling, green curve refers 2.5% of single sampling. Approximately there is no change in acceptance probability for three AQL studies until 4% of defective rate. </a:t>
            </a:r>
            <a:endParaRPr lang="tr-TR" sz="2400" b="1" dirty="0"/>
          </a:p>
        </p:txBody>
      </p:sp>
      <p:sp>
        <p:nvSpPr>
          <p:cNvPr id="6" name="Dikdörtgen 5"/>
          <p:cNvSpPr/>
          <p:nvPr/>
        </p:nvSpPr>
        <p:spPr>
          <a:xfrm>
            <a:off x="15016673" y="14444146"/>
            <a:ext cx="12770165" cy="830997"/>
          </a:xfrm>
          <a:prstGeom prst="rect">
            <a:avLst/>
          </a:prstGeom>
        </p:spPr>
        <p:txBody>
          <a:bodyPr wrap="square">
            <a:spAutoFit/>
          </a:bodyPr>
          <a:lstStyle/>
          <a:p>
            <a:pPr algn="ctr"/>
            <a:r>
              <a:rPr lang="en-US" sz="2400" b="1" dirty="0" smtClean="0">
                <a:solidFill>
                  <a:srgbClr val="FF0000"/>
                </a:solidFill>
                <a:effectLst/>
                <a:ea typeface="Calibri" panose="020F0502020204030204" pitchFamily="34" charset="0"/>
              </a:rPr>
              <a:t>The main problem is loss of prestige and revenue due to returned products from the customers because of quality problems.</a:t>
            </a:r>
            <a:endParaRPr lang="tr-TR" sz="2400" b="1" dirty="0">
              <a:solidFill>
                <a:srgbClr val="FF0000"/>
              </a:solidFill>
            </a:endParaRPr>
          </a:p>
        </p:txBody>
      </p:sp>
      <p:sp>
        <p:nvSpPr>
          <p:cNvPr id="8" name="Dikdörtgen 7"/>
          <p:cNvSpPr/>
          <p:nvPr/>
        </p:nvSpPr>
        <p:spPr>
          <a:xfrm>
            <a:off x="15016674" y="13884383"/>
            <a:ext cx="12770164" cy="461665"/>
          </a:xfrm>
          <a:prstGeom prst="rect">
            <a:avLst/>
          </a:prstGeom>
        </p:spPr>
        <p:txBody>
          <a:bodyPr wrap="square">
            <a:spAutoFit/>
          </a:bodyPr>
          <a:lstStyle/>
          <a:p>
            <a:pPr algn="ctr"/>
            <a:r>
              <a:rPr lang="en-US" sz="2400" b="1" dirty="0" smtClean="0">
                <a:solidFill>
                  <a:srgbClr val="FF0000"/>
                </a:solidFill>
                <a:effectLst/>
                <a:ea typeface="Calibri" panose="020F0502020204030204" pitchFamily="34" charset="0"/>
              </a:rPr>
              <a:t>So, point of view on problem has been extended. </a:t>
            </a:r>
            <a:endParaRPr lang="tr-TR" sz="2400" b="1" dirty="0">
              <a:solidFill>
                <a:srgbClr val="FF0000"/>
              </a:solidFill>
            </a:endParaRPr>
          </a:p>
        </p:txBody>
      </p:sp>
      <p:graphicFrame>
        <p:nvGraphicFramePr>
          <p:cNvPr id="9" name="Grafik 8"/>
          <p:cNvGraphicFramePr/>
          <p:nvPr>
            <p:extLst>
              <p:ext uri="{D42A27DB-BD31-4B8C-83A1-F6EECF244321}">
                <p14:modId xmlns:p14="http://schemas.microsoft.com/office/powerpoint/2010/main" val="1283698158"/>
              </p:ext>
            </p:extLst>
          </p:nvPr>
        </p:nvGraphicFramePr>
        <p:xfrm>
          <a:off x="15289271" y="8364781"/>
          <a:ext cx="10982143" cy="4883643"/>
        </p:xfrm>
        <a:graphic>
          <a:graphicData uri="http://schemas.openxmlformats.org/drawingml/2006/chart">
            <c:chart xmlns:c="http://schemas.openxmlformats.org/drawingml/2006/chart" xmlns:r="http://schemas.openxmlformats.org/officeDocument/2006/relationships" r:id="rId3"/>
          </a:graphicData>
        </a:graphic>
      </p:graphicFrame>
      <p:sp>
        <p:nvSpPr>
          <p:cNvPr id="166" name="Dikdörtgen 165"/>
          <p:cNvSpPr/>
          <p:nvPr/>
        </p:nvSpPr>
        <p:spPr>
          <a:xfrm>
            <a:off x="193366" y="20267982"/>
            <a:ext cx="12427381" cy="941796"/>
          </a:xfrm>
          <a:prstGeom prst="rect">
            <a:avLst/>
          </a:prstGeom>
        </p:spPr>
        <p:txBody>
          <a:bodyPr wrap="square">
            <a:spAutoFit/>
          </a:bodyPr>
          <a:lstStyle/>
          <a:p>
            <a:pPr algn="ctr">
              <a:lnSpc>
                <a:spcPct val="115000"/>
              </a:lnSpc>
              <a:spcAft>
                <a:spcPts val="1000"/>
              </a:spcAft>
            </a:pPr>
            <a:r>
              <a:rPr lang="tr-TR" sz="4800" b="1" dirty="0" smtClean="0">
                <a:solidFill>
                  <a:srgbClr val="000000"/>
                </a:solidFill>
                <a:ea typeface="Calibri" panose="020F0502020204030204" pitchFamily="34" charset="0"/>
                <a:cs typeface="Times New Roman" panose="02020603050405020304" pitchFamily="18" charset="0"/>
              </a:rPr>
              <a:t>SYMPTOMS &amp; OBSERVATIONS</a:t>
            </a:r>
            <a:endParaRPr lang="tr-TR" sz="4800" b="1" dirty="0" smtClean="0">
              <a:effectLst/>
              <a:ea typeface="Calibri" panose="020F0502020204030204" pitchFamily="34" charset="0"/>
              <a:cs typeface="Times New Roman" panose="02020603050405020304" pitchFamily="18" charset="0"/>
            </a:endParaRPr>
          </a:p>
        </p:txBody>
      </p:sp>
      <p:sp>
        <p:nvSpPr>
          <p:cNvPr id="171" name="Dikdörtgen 170"/>
          <p:cNvSpPr/>
          <p:nvPr/>
        </p:nvSpPr>
        <p:spPr>
          <a:xfrm>
            <a:off x="286555" y="14241047"/>
            <a:ext cx="12770166" cy="5037276"/>
          </a:xfrm>
          <a:prstGeom prst="rect">
            <a:avLst/>
          </a:prstGeom>
        </p:spPr>
        <p:txBody>
          <a:bodyPr wrap="square">
            <a:spAutoFit/>
          </a:bodyPr>
          <a:lstStyle/>
          <a:p>
            <a:pPr lvl="0" algn="ctr" defTabSz="4036710">
              <a:spcAft>
                <a:spcPts val="1000"/>
              </a:spcAft>
            </a:pPr>
            <a:r>
              <a:rPr lang="en-US" sz="4800" b="1" dirty="0" smtClean="0"/>
              <a:t>AQL (ACCEPTABLE QUAL</a:t>
            </a:r>
            <a:r>
              <a:rPr lang="tr-TR" sz="4800" b="1" dirty="0" smtClean="0"/>
              <a:t>I</a:t>
            </a:r>
            <a:r>
              <a:rPr lang="en-US" sz="4800" b="1" dirty="0" smtClean="0"/>
              <a:t>TY LEVEL)</a:t>
            </a:r>
          </a:p>
          <a:p>
            <a:pPr lvl="0" defTabSz="4036710">
              <a:spcAft>
                <a:spcPts val="1000"/>
              </a:spcAft>
            </a:pPr>
            <a:endParaRPr lang="tr-TR" sz="2400" b="1" dirty="0" smtClean="0"/>
          </a:p>
          <a:p>
            <a:pPr lvl="0" defTabSz="4036710">
              <a:spcAft>
                <a:spcPts val="1000"/>
              </a:spcAft>
            </a:pPr>
            <a:r>
              <a:rPr lang="en-US" sz="2400" b="1" dirty="0" smtClean="0"/>
              <a:t>Acceptance sampling is a system that obtains if a lot should be accepted or rejected by taking samples from that lot. It is not a %100 control, so we can save money and time.</a:t>
            </a:r>
          </a:p>
          <a:p>
            <a:pPr lvl="0" defTabSz="4036710">
              <a:spcAft>
                <a:spcPts val="1000"/>
              </a:spcAft>
            </a:pPr>
            <a:r>
              <a:rPr lang="en-US" sz="2400" b="1" dirty="0" smtClean="0"/>
              <a:t>There </a:t>
            </a:r>
            <a:r>
              <a:rPr lang="en-US" sz="2400" b="1" dirty="0"/>
              <a:t>would be two types of risks in these decision criteria. A good lot can be rejected or a bad lot can be accepted. These are also called Type I and Type II Errors. Therefore, if these two errors are minimized in an optimal way, then acceptance sampling is </a:t>
            </a:r>
            <a:r>
              <a:rPr lang="en-US" sz="2400" b="1" dirty="0" smtClean="0"/>
              <a:t>successful.</a:t>
            </a:r>
          </a:p>
          <a:p>
            <a:pPr defTabSz="4036710"/>
            <a:r>
              <a:rPr lang="en-US" sz="2400" b="1" dirty="0" smtClean="0"/>
              <a:t>There are 3 basic sampling plans:</a:t>
            </a:r>
          </a:p>
          <a:p>
            <a:pPr marL="342900" indent="-342900" defTabSz="4036710">
              <a:buFont typeface="Arial" panose="020B0604020202020204" pitchFamily="34" charset="0"/>
              <a:buChar char="•"/>
            </a:pPr>
            <a:r>
              <a:rPr lang="en-US" sz="2400" b="1" dirty="0" smtClean="0"/>
              <a:t>Single Sampling</a:t>
            </a:r>
          </a:p>
          <a:p>
            <a:pPr marL="342900" indent="-342900" defTabSz="4036710">
              <a:buFont typeface="Arial" panose="020B0604020202020204" pitchFamily="34" charset="0"/>
              <a:buChar char="•"/>
            </a:pPr>
            <a:r>
              <a:rPr lang="en-US" sz="2400" b="1" dirty="0" smtClean="0"/>
              <a:t>Double Sampling</a:t>
            </a:r>
          </a:p>
          <a:p>
            <a:pPr marL="342900" indent="-342900" defTabSz="4036710">
              <a:buFont typeface="Arial" panose="020B0604020202020204" pitchFamily="34" charset="0"/>
              <a:buChar char="•"/>
            </a:pPr>
            <a:r>
              <a:rPr lang="en-US" sz="2400" b="1" dirty="0" smtClean="0"/>
              <a:t>Multiple Sampling</a:t>
            </a:r>
            <a:endParaRPr lang="en-US" sz="2400" b="1" dirty="0"/>
          </a:p>
        </p:txBody>
      </p:sp>
      <p:sp>
        <p:nvSpPr>
          <p:cNvPr id="11" name="Metin kutusu 10"/>
          <p:cNvSpPr txBox="1"/>
          <p:nvPr/>
        </p:nvSpPr>
        <p:spPr>
          <a:xfrm>
            <a:off x="286557" y="5121646"/>
            <a:ext cx="12770164" cy="8479244"/>
          </a:xfrm>
          <a:prstGeom prst="rect">
            <a:avLst/>
          </a:prstGeom>
          <a:noFill/>
        </p:spPr>
        <p:txBody>
          <a:bodyPr wrap="square" rtlCol="0">
            <a:spAutoFit/>
          </a:bodyPr>
          <a:lstStyle/>
          <a:p>
            <a:pPr algn="ctr"/>
            <a:r>
              <a:rPr lang="tr-TR" sz="4800" b="1" dirty="0" smtClean="0"/>
              <a:t>INTRODUCTION </a:t>
            </a:r>
          </a:p>
          <a:p>
            <a:endParaRPr lang="tr-TR" sz="1600" b="1" dirty="0"/>
          </a:p>
          <a:p>
            <a:endParaRPr lang="tr-TR" sz="1600" b="1" dirty="0" smtClean="0"/>
          </a:p>
          <a:p>
            <a:endParaRPr lang="tr-TR" sz="900" b="1" dirty="0" smtClean="0"/>
          </a:p>
          <a:p>
            <a:r>
              <a:rPr lang="tr-TR" sz="2400" b="1" dirty="0" smtClean="0"/>
              <a:t>Hugo Boss is one of the major producer in textile sector. The company exists in luxury goods segment because of brand value and product quality. The main center of company is located in Metzingen, Germany. It is also known as the main customer of Hugo Boss Izmir.</a:t>
            </a:r>
          </a:p>
          <a:p>
            <a:endParaRPr lang="tr-TR" sz="2400" b="1" dirty="0" smtClean="0"/>
          </a:p>
          <a:p>
            <a:endParaRPr lang="tr-TR" sz="2400" b="1" dirty="0" smtClean="0"/>
          </a:p>
          <a:p>
            <a:endParaRPr lang="tr-TR" sz="2400" b="1" dirty="0" smtClean="0"/>
          </a:p>
          <a:p>
            <a:endParaRPr lang="tr-TR" sz="2400" b="1" dirty="0" smtClean="0"/>
          </a:p>
          <a:p>
            <a:endParaRPr lang="tr-TR" sz="2400" b="1" dirty="0" smtClean="0"/>
          </a:p>
          <a:p>
            <a:endParaRPr lang="tr-TR" sz="2400" b="1" dirty="0" smtClean="0"/>
          </a:p>
          <a:p>
            <a:endParaRPr lang="tr-TR" sz="2400" b="1" dirty="0" smtClean="0"/>
          </a:p>
          <a:p>
            <a:endParaRPr lang="tr-TR" sz="2400" b="1" dirty="0" smtClean="0"/>
          </a:p>
          <a:p>
            <a:endParaRPr lang="tr-TR" sz="2400" b="1" dirty="0" smtClean="0"/>
          </a:p>
          <a:p>
            <a:r>
              <a:rPr lang="en-US" sz="2400" b="1" dirty="0" smtClean="0"/>
              <a:t>The general work flow of the production in plant starts by the time of ordering customer’s required model in a certain amount. The production which is one of the main department</a:t>
            </a:r>
            <a:r>
              <a:rPr lang="tr-TR" sz="2400" b="1" dirty="0" smtClean="0"/>
              <a:t>s </a:t>
            </a:r>
            <a:r>
              <a:rPr lang="en-US" sz="2400" b="1" dirty="0" smtClean="0"/>
              <a:t>of factory, is also separated into specialized departments.</a:t>
            </a:r>
            <a:r>
              <a:rPr lang="en-US" sz="2400" b="1" dirty="0" smtClean="0">
                <a:solidFill>
                  <a:srgbClr val="FF0000"/>
                </a:solidFill>
              </a:rPr>
              <a:t> </a:t>
            </a:r>
            <a:r>
              <a:rPr lang="en-US" sz="2400" b="1" dirty="0" smtClean="0"/>
              <a:t>After each one of these departments a control station exist</a:t>
            </a:r>
            <a:r>
              <a:rPr lang="tr-TR" sz="2400" b="1" dirty="0" smtClean="0"/>
              <a:t>s</a:t>
            </a:r>
            <a:r>
              <a:rPr lang="en-US" sz="2400" b="1" dirty="0" smtClean="0"/>
              <a:t>. There are 3 control stations in production line and 4 control stations totally in whole workflow. When the stations within production process</a:t>
            </a:r>
            <a:r>
              <a:rPr lang="tr-TR" sz="2400" b="1" dirty="0" smtClean="0"/>
              <a:t> </a:t>
            </a:r>
            <a:r>
              <a:rPr lang="en-US" sz="2400" b="1" dirty="0" smtClean="0"/>
              <a:t>carry on 100% control, a special control system called AQL is applied after storage. </a:t>
            </a:r>
            <a:r>
              <a:rPr lang="tr-TR" sz="2400" b="1" dirty="0" smtClean="0"/>
              <a:t/>
            </a:r>
            <a:br>
              <a:rPr lang="tr-TR" sz="2400" b="1" dirty="0" smtClean="0"/>
            </a:br>
            <a:endParaRPr lang="en-US" sz="2400" b="1" dirty="0"/>
          </a:p>
        </p:txBody>
      </p:sp>
      <p:sp>
        <p:nvSpPr>
          <p:cNvPr id="16" name="Metin kutusu 15"/>
          <p:cNvSpPr txBox="1"/>
          <p:nvPr/>
        </p:nvSpPr>
        <p:spPr>
          <a:xfrm>
            <a:off x="16004139" y="27932214"/>
            <a:ext cx="10269416" cy="1569660"/>
          </a:xfrm>
          <a:prstGeom prst="rect">
            <a:avLst/>
          </a:prstGeom>
          <a:noFill/>
        </p:spPr>
        <p:txBody>
          <a:bodyPr wrap="square" rtlCol="0">
            <a:spAutoFit/>
          </a:bodyPr>
          <a:lstStyle/>
          <a:p>
            <a:pPr algn="ctr"/>
            <a:r>
              <a:rPr lang="tr-TR" sz="9600" b="1" dirty="0">
                <a:latin typeface="+mj-lt"/>
              </a:rPr>
              <a:t>NO RETURNS</a:t>
            </a:r>
          </a:p>
        </p:txBody>
      </p:sp>
      <p:grpSp>
        <p:nvGrpSpPr>
          <p:cNvPr id="96" name="Group 95"/>
          <p:cNvGrpSpPr/>
          <p:nvPr/>
        </p:nvGrpSpPr>
        <p:grpSpPr>
          <a:xfrm>
            <a:off x="1033253" y="1642821"/>
            <a:ext cx="22571638" cy="14134238"/>
            <a:chOff x="881535" y="447391"/>
            <a:chExt cx="22571638" cy="14134238"/>
          </a:xfrm>
        </p:grpSpPr>
        <p:sp>
          <p:nvSpPr>
            <p:cNvPr id="97" name="Rectangle 96"/>
            <p:cNvSpPr/>
            <p:nvPr/>
          </p:nvSpPr>
          <p:spPr>
            <a:xfrm>
              <a:off x="881535" y="447391"/>
              <a:ext cx="22571638" cy="14134238"/>
            </a:xfrm>
            <a:prstGeom prst="rect">
              <a:avLst/>
            </a:prstGeom>
            <a:noFill/>
            <a:ln>
              <a:noFill/>
            </a:ln>
          </p:spPr>
        </p:sp>
        <p:sp>
          <p:nvSpPr>
            <p:cNvPr id="98" name="Freeform 97"/>
            <p:cNvSpPr/>
            <p:nvPr/>
          </p:nvSpPr>
          <p:spPr>
            <a:xfrm>
              <a:off x="892556" y="7207015"/>
              <a:ext cx="1024981" cy="614988"/>
            </a:xfrm>
            <a:custGeom>
              <a:avLst/>
              <a:gdLst>
                <a:gd name="connsiteX0" fmla="*/ 0 w 1024981"/>
                <a:gd name="connsiteY0" fmla="*/ 61499 h 614988"/>
                <a:gd name="connsiteX1" fmla="*/ 61499 w 1024981"/>
                <a:gd name="connsiteY1" fmla="*/ 0 h 614988"/>
                <a:gd name="connsiteX2" fmla="*/ 963482 w 1024981"/>
                <a:gd name="connsiteY2" fmla="*/ 0 h 614988"/>
                <a:gd name="connsiteX3" fmla="*/ 1024981 w 1024981"/>
                <a:gd name="connsiteY3" fmla="*/ 61499 h 614988"/>
                <a:gd name="connsiteX4" fmla="*/ 1024981 w 1024981"/>
                <a:gd name="connsiteY4" fmla="*/ 553489 h 614988"/>
                <a:gd name="connsiteX5" fmla="*/ 963482 w 1024981"/>
                <a:gd name="connsiteY5" fmla="*/ 614988 h 614988"/>
                <a:gd name="connsiteX6" fmla="*/ 61499 w 1024981"/>
                <a:gd name="connsiteY6" fmla="*/ 614988 h 614988"/>
                <a:gd name="connsiteX7" fmla="*/ 0 w 1024981"/>
                <a:gd name="connsiteY7" fmla="*/ 553489 h 614988"/>
                <a:gd name="connsiteX8" fmla="*/ 0 w 1024981"/>
                <a:gd name="connsiteY8" fmla="*/ 61499 h 6149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4981" h="614988">
                  <a:moveTo>
                    <a:pt x="0" y="61499"/>
                  </a:moveTo>
                  <a:cubicBezTo>
                    <a:pt x="0" y="27534"/>
                    <a:pt x="27534" y="0"/>
                    <a:pt x="61499" y="0"/>
                  </a:cubicBezTo>
                  <a:lnTo>
                    <a:pt x="963482" y="0"/>
                  </a:lnTo>
                  <a:cubicBezTo>
                    <a:pt x="997447" y="0"/>
                    <a:pt x="1024981" y="27534"/>
                    <a:pt x="1024981" y="61499"/>
                  </a:cubicBezTo>
                  <a:lnTo>
                    <a:pt x="1024981" y="553489"/>
                  </a:lnTo>
                  <a:cubicBezTo>
                    <a:pt x="1024981" y="587454"/>
                    <a:pt x="997447" y="614988"/>
                    <a:pt x="963482" y="614988"/>
                  </a:cubicBezTo>
                  <a:lnTo>
                    <a:pt x="61499" y="614988"/>
                  </a:lnTo>
                  <a:cubicBezTo>
                    <a:pt x="27534" y="614988"/>
                    <a:pt x="0" y="587454"/>
                    <a:pt x="0" y="553489"/>
                  </a:cubicBezTo>
                  <a:lnTo>
                    <a:pt x="0" y="61499"/>
                  </a:lnTo>
                  <a:close/>
                </a:path>
              </a:pathLst>
            </a:custGeom>
            <a:solidFill>
              <a:schemeClr val="tx1">
                <a:lumMod val="85000"/>
                <a:lumOff val="15000"/>
              </a:schemeClr>
            </a:solidFill>
            <a:ln>
              <a:solidFill>
                <a:schemeClr val="tx1">
                  <a:lumMod val="85000"/>
                  <a:lumOff val="15000"/>
                </a:schemeClr>
              </a:solidFill>
            </a:ln>
          </p:spPr>
          <p:style>
            <a:lnRef idx="1">
              <a:schemeClr val="accent5"/>
            </a:lnRef>
            <a:fillRef idx="3">
              <a:schemeClr val="accent5"/>
            </a:fillRef>
            <a:effectRef idx="2">
              <a:schemeClr val="accent5"/>
            </a:effectRef>
            <a:fontRef idx="minor">
              <a:schemeClr val="lt1"/>
            </a:fontRef>
          </p:style>
          <p:txBody>
            <a:bodyPr spcFirstLastPara="0" vert="horz" wrap="square" lIns="71352" tIns="71352" rIns="71352" bIns="71352" numCol="1" spcCol="1270" anchor="ctr" anchorCtr="0">
              <a:noAutofit/>
            </a:bodyPr>
            <a:lstStyle/>
            <a:p>
              <a:pPr lvl="0" algn="ctr" defTabSz="622300">
                <a:lnSpc>
                  <a:spcPct val="90000"/>
                </a:lnSpc>
                <a:spcBef>
                  <a:spcPct val="0"/>
                </a:spcBef>
                <a:spcAft>
                  <a:spcPct val="35000"/>
                </a:spcAft>
              </a:pPr>
              <a:r>
                <a:rPr lang="en-US" sz="1400" kern="1200" noProof="0" dirty="0" smtClean="0"/>
                <a:t>Order</a:t>
              </a:r>
              <a:endParaRPr lang="en-US" sz="1400" kern="1200" noProof="0" dirty="0"/>
            </a:p>
          </p:txBody>
        </p:sp>
        <p:sp>
          <p:nvSpPr>
            <p:cNvPr id="105" name="Freeform 104"/>
            <p:cNvSpPr/>
            <p:nvPr/>
          </p:nvSpPr>
          <p:spPr>
            <a:xfrm>
              <a:off x="2020036" y="7387412"/>
              <a:ext cx="217296" cy="254195"/>
            </a:xfrm>
            <a:custGeom>
              <a:avLst/>
              <a:gdLst>
                <a:gd name="connsiteX0" fmla="*/ 0 w 217296"/>
                <a:gd name="connsiteY0" fmla="*/ 50839 h 254195"/>
                <a:gd name="connsiteX1" fmla="*/ 108648 w 217296"/>
                <a:gd name="connsiteY1" fmla="*/ 50839 h 254195"/>
                <a:gd name="connsiteX2" fmla="*/ 108648 w 217296"/>
                <a:gd name="connsiteY2" fmla="*/ 0 h 254195"/>
                <a:gd name="connsiteX3" fmla="*/ 217296 w 217296"/>
                <a:gd name="connsiteY3" fmla="*/ 127098 h 254195"/>
                <a:gd name="connsiteX4" fmla="*/ 108648 w 217296"/>
                <a:gd name="connsiteY4" fmla="*/ 254195 h 254195"/>
                <a:gd name="connsiteX5" fmla="*/ 108648 w 217296"/>
                <a:gd name="connsiteY5" fmla="*/ 203356 h 254195"/>
                <a:gd name="connsiteX6" fmla="*/ 0 w 217296"/>
                <a:gd name="connsiteY6" fmla="*/ 203356 h 254195"/>
                <a:gd name="connsiteX7" fmla="*/ 0 w 217296"/>
                <a:gd name="connsiteY7" fmla="*/ 50839 h 254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7296" h="254195">
                  <a:moveTo>
                    <a:pt x="0" y="50839"/>
                  </a:moveTo>
                  <a:lnTo>
                    <a:pt x="108648" y="50839"/>
                  </a:lnTo>
                  <a:lnTo>
                    <a:pt x="108648" y="0"/>
                  </a:lnTo>
                  <a:lnTo>
                    <a:pt x="217296" y="127098"/>
                  </a:lnTo>
                  <a:lnTo>
                    <a:pt x="108648" y="254195"/>
                  </a:lnTo>
                  <a:lnTo>
                    <a:pt x="108648" y="203356"/>
                  </a:lnTo>
                  <a:lnTo>
                    <a:pt x="0" y="203356"/>
                  </a:lnTo>
                  <a:lnTo>
                    <a:pt x="0" y="50839"/>
                  </a:lnTo>
                  <a:close/>
                </a:path>
              </a:pathLst>
            </a:custGeom>
            <a:solidFill>
              <a:schemeClr val="tx1">
                <a:lumMod val="85000"/>
                <a:lumOff val="15000"/>
              </a:schemeClr>
            </a:solidFill>
            <a:ln>
              <a:solidFill>
                <a:schemeClr val="tx1">
                  <a:lumMod val="85000"/>
                  <a:lumOff val="15000"/>
                </a:schemeClr>
              </a:solidFill>
            </a:ln>
          </p:spPr>
          <p:style>
            <a:lnRef idx="1">
              <a:schemeClr val="accent5"/>
            </a:lnRef>
            <a:fillRef idx="3">
              <a:schemeClr val="accent5"/>
            </a:fillRef>
            <a:effectRef idx="2">
              <a:schemeClr val="accent5"/>
            </a:effectRef>
            <a:fontRef idx="minor">
              <a:schemeClr val="lt1"/>
            </a:fontRef>
          </p:style>
          <p:txBody>
            <a:bodyPr spcFirstLastPara="0" vert="horz" wrap="square" lIns="0" tIns="50839" rIns="65189" bIns="50839" numCol="1" spcCol="1270" anchor="ctr" anchorCtr="0">
              <a:noAutofit/>
            </a:bodyPr>
            <a:lstStyle/>
            <a:p>
              <a:pPr lvl="0" algn="ctr" defTabSz="444500">
                <a:lnSpc>
                  <a:spcPct val="90000"/>
                </a:lnSpc>
                <a:spcBef>
                  <a:spcPct val="0"/>
                </a:spcBef>
                <a:spcAft>
                  <a:spcPct val="35000"/>
                </a:spcAft>
              </a:pPr>
              <a:endParaRPr lang="tr-TR" sz="1000" kern="1200"/>
            </a:p>
          </p:txBody>
        </p:sp>
        <p:sp>
          <p:nvSpPr>
            <p:cNvPr id="107" name="Freeform 106"/>
            <p:cNvSpPr/>
            <p:nvPr/>
          </p:nvSpPr>
          <p:spPr>
            <a:xfrm>
              <a:off x="2327530" y="7207015"/>
              <a:ext cx="1024981" cy="614988"/>
            </a:xfrm>
            <a:custGeom>
              <a:avLst/>
              <a:gdLst>
                <a:gd name="connsiteX0" fmla="*/ 0 w 1024981"/>
                <a:gd name="connsiteY0" fmla="*/ 61499 h 614988"/>
                <a:gd name="connsiteX1" fmla="*/ 61499 w 1024981"/>
                <a:gd name="connsiteY1" fmla="*/ 0 h 614988"/>
                <a:gd name="connsiteX2" fmla="*/ 963482 w 1024981"/>
                <a:gd name="connsiteY2" fmla="*/ 0 h 614988"/>
                <a:gd name="connsiteX3" fmla="*/ 1024981 w 1024981"/>
                <a:gd name="connsiteY3" fmla="*/ 61499 h 614988"/>
                <a:gd name="connsiteX4" fmla="*/ 1024981 w 1024981"/>
                <a:gd name="connsiteY4" fmla="*/ 553489 h 614988"/>
                <a:gd name="connsiteX5" fmla="*/ 963482 w 1024981"/>
                <a:gd name="connsiteY5" fmla="*/ 614988 h 614988"/>
                <a:gd name="connsiteX6" fmla="*/ 61499 w 1024981"/>
                <a:gd name="connsiteY6" fmla="*/ 614988 h 614988"/>
                <a:gd name="connsiteX7" fmla="*/ 0 w 1024981"/>
                <a:gd name="connsiteY7" fmla="*/ 553489 h 614988"/>
                <a:gd name="connsiteX8" fmla="*/ 0 w 1024981"/>
                <a:gd name="connsiteY8" fmla="*/ 61499 h 6149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4981" h="614988">
                  <a:moveTo>
                    <a:pt x="0" y="61499"/>
                  </a:moveTo>
                  <a:cubicBezTo>
                    <a:pt x="0" y="27534"/>
                    <a:pt x="27534" y="0"/>
                    <a:pt x="61499" y="0"/>
                  </a:cubicBezTo>
                  <a:lnTo>
                    <a:pt x="963482" y="0"/>
                  </a:lnTo>
                  <a:cubicBezTo>
                    <a:pt x="997447" y="0"/>
                    <a:pt x="1024981" y="27534"/>
                    <a:pt x="1024981" y="61499"/>
                  </a:cubicBezTo>
                  <a:lnTo>
                    <a:pt x="1024981" y="553489"/>
                  </a:lnTo>
                  <a:cubicBezTo>
                    <a:pt x="1024981" y="587454"/>
                    <a:pt x="997447" y="614988"/>
                    <a:pt x="963482" y="614988"/>
                  </a:cubicBezTo>
                  <a:lnTo>
                    <a:pt x="61499" y="614988"/>
                  </a:lnTo>
                  <a:cubicBezTo>
                    <a:pt x="27534" y="614988"/>
                    <a:pt x="0" y="587454"/>
                    <a:pt x="0" y="553489"/>
                  </a:cubicBezTo>
                  <a:lnTo>
                    <a:pt x="0" y="61499"/>
                  </a:lnTo>
                  <a:close/>
                </a:path>
              </a:pathLst>
            </a:custGeom>
            <a:solidFill>
              <a:schemeClr val="tx1">
                <a:lumMod val="85000"/>
                <a:lumOff val="15000"/>
              </a:schemeClr>
            </a:solidFill>
            <a:ln>
              <a:solidFill>
                <a:schemeClr val="tx1">
                  <a:lumMod val="85000"/>
                  <a:lumOff val="15000"/>
                </a:schemeClr>
              </a:solidFill>
            </a:ln>
          </p:spPr>
          <p:style>
            <a:lnRef idx="1">
              <a:schemeClr val="accent5"/>
            </a:lnRef>
            <a:fillRef idx="3">
              <a:schemeClr val="accent5"/>
            </a:fillRef>
            <a:effectRef idx="2">
              <a:schemeClr val="accent5"/>
            </a:effectRef>
            <a:fontRef idx="minor">
              <a:schemeClr val="lt1"/>
            </a:fontRef>
          </p:style>
          <p:txBody>
            <a:bodyPr spcFirstLastPara="0" vert="horz" wrap="square" lIns="71352" tIns="71352" rIns="71352" bIns="71352" numCol="1" spcCol="1270" anchor="ctr" anchorCtr="0">
              <a:noAutofit/>
            </a:bodyPr>
            <a:lstStyle/>
            <a:p>
              <a:pPr lvl="0" algn="ctr" defTabSz="622300">
                <a:lnSpc>
                  <a:spcPct val="90000"/>
                </a:lnSpc>
                <a:spcBef>
                  <a:spcPct val="0"/>
                </a:spcBef>
                <a:spcAft>
                  <a:spcPct val="35000"/>
                </a:spcAft>
              </a:pPr>
              <a:r>
                <a:rPr lang="tr-TR" sz="1400" kern="1200" dirty="0"/>
                <a:t>Marketing</a:t>
              </a:r>
            </a:p>
          </p:txBody>
        </p:sp>
        <p:sp>
          <p:nvSpPr>
            <p:cNvPr id="110" name="Freeform 109"/>
            <p:cNvSpPr/>
            <p:nvPr/>
          </p:nvSpPr>
          <p:spPr>
            <a:xfrm>
              <a:off x="3455010" y="7387412"/>
              <a:ext cx="217296" cy="254195"/>
            </a:xfrm>
            <a:custGeom>
              <a:avLst/>
              <a:gdLst>
                <a:gd name="connsiteX0" fmla="*/ 0 w 217296"/>
                <a:gd name="connsiteY0" fmla="*/ 50839 h 254195"/>
                <a:gd name="connsiteX1" fmla="*/ 108648 w 217296"/>
                <a:gd name="connsiteY1" fmla="*/ 50839 h 254195"/>
                <a:gd name="connsiteX2" fmla="*/ 108648 w 217296"/>
                <a:gd name="connsiteY2" fmla="*/ 0 h 254195"/>
                <a:gd name="connsiteX3" fmla="*/ 217296 w 217296"/>
                <a:gd name="connsiteY3" fmla="*/ 127098 h 254195"/>
                <a:gd name="connsiteX4" fmla="*/ 108648 w 217296"/>
                <a:gd name="connsiteY4" fmla="*/ 254195 h 254195"/>
                <a:gd name="connsiteX5" fmla="*/ 108648 w 217296"/>
                <a:gd name="connsiteY5" fmla="*/ 203356 h 254195"/>
                <a:gd name="connsiteX6" fmla="*/ 0 w 217296"/>
                <a:gd name="connsiteY6" fmla="*/ 203356 h 254195"/>
                <a:gd name="connsiteX7" fmla="*/ 0 w 217296"/>
                <a:gd name="connsiteY7" fmla="*/ 50839 h 254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7296" h="254195">
                  <a:moveTo>
                    <a:pt x="0" y="50839"/>
                  </a:moveTo>
                  <a:lnTo>
                    <a:pt x="108648" y="50839"/>
                  </a:lnTo>
                  <a:lnTo>
                    <a:pt x="108648" y="0"/>
                  </a:lnTo>
                  <a:lnTo>
                    <a:pt x="217296" y="127098"/>
                  </a:lnTo>
                  <a:lnTo>
                    <a:pt x="108648" y="254195"/>
                  </a:lnTo>
                  <a:lnTo>
                    <a:pt x="108648" y="203356"/>
                  </a:lnTo>
                  <a:lnTo>
                    <a:pt x="0" y="203356"/>
                  </a:lnTo>
                  <a:lnTo>
                    <a:pt x="0" y="50839"/>
                  </a:lnTo>
                  <a:close/>
                </a:path>
              </a:pathLst>
            </a:custGeom>
            <a:solidFill>
              <a:schemeClr val="tx1">
                <a:lumMod val="85000"/>
                <a:lumOff val="15000"/>
              </a:schemeClr>
            </a:solidFill>
            <a:ln>
              <a:solidFill>
                <a:schemeClr val="tx1">
                  <a:lumMod val="85000"/>
                  <a:lumOff val="15000"/>
                </a:schemeClr>
              </a:solidFill>
            </a:ln>
          </p:spPr>
          <p:style>
            <a:lnRef idx="1">
              <a:schemeClr val="accent5"/>
            </a:lnRef>
            <a:fillRef idx="3">
              <a:schemeClr val="accent5"/>
            </a:fillRef>
            <a:effectRef idx="2">
              <a:schemeClr val="accent5"/>
            </a:effectRef>
            <a:fontRef idx="minor">
              <a:schemeClr val="lt1"/>
            </a:fontRef>
          </p:style>
          <p:txBody>
            <a:bodyPr spcFirstLastPara="0" vert="horz" wrap="square" lIns="0" tIns="50839" rIns="65189" bIns="50839" numCol="1" spcCol="1270" anchor="ctr" anchorCtr="0">
              <a:noAutofit/>
            </a:bodyPr>
            <a:lstStyle/>
            <a:p>
              <a:pPr lvl="0" algn="ctr" defTabSz="444500">
                <a:lnSpc>
                  <a:spcPct val="90000"/>
                </a:lnSpc>
                <a:spcBef>
                  <a:spcPct val="0"/>
                </a:spcBef>
                <a:spcAft>
                  <a:spcPct val="35000"/>
                </a:spcAft>
              </a:pPr>
              <a:endParaRPr lang="tr-TR" sz="1000" kern="1200"/>
            </a:p>
          </p:txBody>
        </p:sp>
        <p:sp>
          <p:nvSpPr>
            <p:cNvPr id="116" name="Freeform 115"/>
            <p:cNvSpPr/>
            <p:nvPr/>
          </p:nvSpPr>
          <p:spPr>
            <a:xfrm>
              <a:off x="3762504" y="7207015"/>
              <a:ext cx="1024981" cy="614988"/>
            </a:xfrm>
            <a:custGeom>
              <a:avLst/>
              <a:gdLst>
                <a:gd name="connsiteX0" fmla="*/ 0 w 1024981"/>
                <a:gd name="connsiteY0" fmla="*/ 61499 h 614988"/>
                <a:gd name="connsiteX1" fmla="*/ 61499 w 1024981"/>
                <a:gd name="connsiteY1" fmla="*/ 0 h 614988"/>
                <a:gd name="connsiteX2" fmla="*/ 963482 w 1024981"/>
                <a:gd name="connsiteY2" fmla="*/ 0 h 614988"/>
                <a:gd name="connsiteX3" fmla="*/ 1024981 w 1024981"/>
                <a:gd name="connsiteY3" fmla="*/ 61499 h 614988"/>
                <a:gd name="connsiteX4" fmla="*/ 1024981 w 1024981"/>
                <a:gd name="connsiteY4" fmla="*/ 553489 h 614988"/>
                <a:gd name="connsiteX5" fmla="*/ 963482 w 1024981"/>
                <a:gd name="connsiteY5" fmla="*/ 614988 h 614988"/>
                <a:gd name="connsiteX6" fmla="*/ 61499 w 1024981"/>
                <a:gd name="connsiteY6" fmla="*/ 614988 h 614988"/>
                <a:gd name="connsiteX7" fmla="*/ 0 w 1024981"/>
                <a:gd name="connsiteY7" fmla="*/ 553489 h 614988"/>
                <a:gd name="connsiteX8" fmla="*/ 0 w 1024981"/>
                <a:gd name="connsiteY8" fmla="*/ 61499 h 6149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4981" h="614988">
                  <a:moveTo>
                    <a:pt x="0" y="61499"/>
                  </a:moveTo>
                  <a:cubicBezTo>
                    <a:pt x="0" y="27534"/>
                    <a:pt x="27534" y="0"/>
                    <a:pt x="61499" y="0"/>
                  </a:cubicBezTo>
                  <a:lnTo>
                    <a:pt x="963482" y="0"/>
                  </a:lnTo>
                  <a:cubicBezTo>
                    <a:pt x="997447" y="0"/>
                    <a:pt x="1024981" y="27534"/>
                    <a:pt x="1024981" y="61499"/>
                  </a:cubicBezTo>
                  <a:lnTo>
                    <a:pt x="1024981" y="553489"/>
                  </a:lnTo>
                  <a:cubicBezTo>
                    <a:pt x="1024981" y="587454"/>
                    <a:pt x="997447" y="614988"/>
                    <a:pt x="963482" y="614988"/>
                  </a:cubicBezTo>
                  <a:lnTo>
                    <a:pt x="61499" y="614988"/>
                  </a:lnTo>
                  <a:cubicBezTo>
                    <a:pt x="27534" y="614988"/>
                    <a:pt x="0" y="587454"/>
                    <a:pt x="0" y="553489"/>
                  </a:cubicBezTo>
                  <a:lnTo>
                    <a:pt x="0" y="61499"/>
                  </a:lnTo>
                  <a:close/>
                </a:path>
              </a:pathLst>
            </a:custGeom>
            <a:solidFill>
              <a:schemeClr val="tx1">
                <a:lumMod val="85000"/>
                <a:lumOff val="15000"/>
              </a:schemeClr>
            </a:solidFill>
            <a:ln>
              <a:solidFill>
                <a:schemeClr val="tx1">
                  <a:lumMod val="85000"/>
                  <a:lumOff val="15000"/>
                </a:schemeClr>
              </a:solidFill>
            </a:ln>
          </p:spPr>
          <p:style>
            <a:lnRef idx="1">
              <a:schemeClr val="accent5"/>
            </a:lnRef>
            <a:fillRef idx="3">
              <a:schemeClr val="accent5"/>
            </a:fillRef>
            <a:effectRef idx="2">
              <a:schemeClr val="accent5"/>
            </a:effectRef>
            <a:fontRef idx="minor">
              <a:schemeClr val="lt1"/>
            </a:fontRef>
          </p:style>
          <p:txBody>
            <a:bodyPr spcFirstLastPara="0" vert="horz" wrap="square" lIns="71352" tIns="71352" rIns="71352" bIns="71352" numCol="1" spcCol="1270" anchor="ctr" anchorCtr="0">
              <a:noAutofit/>
            </a:bodyPr>
            <a:lstStyle/>
            <a:p>
              <a:pPr lvl="0" algn="ctr" defTabSz="622300">
                <a:lnSpc>
                  <a:spcPct val="90000"/>
                </a:lnSpc>
                <a:spcBef>
                  <a:spcPct val="0"/>
                </a:spcBef>
                <a:spcAft>
                  <a:spcPct val="35000"/>
                </a:spcAft>
              </a:pPr>
              <a:r>
                <a:rPr lang="en-US" sz="1400" kern="1200" noProof="0" dirty="0" smtClean="0"/>
                <a:t>Planning</a:t>
              </a:r>
              <a:endParaRPr lang="en-US" sz="1400" kern="1200" noProof="0" dirty="0"/>
            </a:p>
          </p:txBody>
        </p:sp>
        <p:sp>
          <p:nvSpPr>
            <p:cNvPr id="117" name="Freeform 116"/>
            <p:cNvSpPr/>
            <p:nvPr/>
          </p:nvSpPr>
          <p:spPr>
            <a:xfrm>
              <a:off x="4889984" y="7387412"/>
              <a:ext cx="217296" cy="254195"/>
            </a:xfrm>
            <a:custGeom>
              <a:avLst/>
              <a:gdLst>
                <a:gd name="connsiteX0" fmla="*/ 0 w 217296"/>
                <a:gd name="connsiteY0" fmla="*/ 50839 h 254195"/>
                <a:gd name="connsiteX1" fmla="*/ 108648 w 217296"/>
                <a:gd name="connsiteY1" fmla="*/ 50839 h 254195"/>
                <a:gd name="connsiteX2" fmla="*/ 108648 w 217296"/>
                <a:gd name="connsiteY2" fmla="*/ 0 h 254195"/>
                <a:gd name="connsiteX3" fmla="*/ 217296 w 217296"/>
                <a:gd name="connsiteY3" fmla="*/ 127098 h 254195"/>
                <a:gd name="connsiteX4" fmla="*/ 108648 w 217296"/>
                <a:gd name="connsiteY4" fmla="*/ 254195 h 254195"/>
                <a:gd name="connsiteX5" fmla="*/ 108648 w 217296"/>
                <a:gd name="connsiteY5" fmla="*/ 203356 h 254195"/>
                <a:gd name="connsiteX6" fmla="*/ 0 w 217296"/>
                <a:gd name="connsiteY6" fmla="*/ 203356 h 254195"/>
                <a:gd name="connsiteX7" fmla="*/ 0 w 217296"/>
                <a:gd name="connsiteY7" fmla="*/ 50839 h 254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7296" h="254195">
                  <a:moveTo>
                    <a:pt x="0" y="50839"/>
                  </a:moveTo>
                  <a:lnTo>
                    <a:pt x="108648" y="50839"/>
                  </a:lnTo>
                  <a:lnTo>
                    <a:pt x="108648" y="0"/>
                  </a:lnTo>
                  <a:lnTo>
                    <a:pt x="217296" y="127098"/>
                  </a:lnTo>
                  <a:lnTo>
                    <a:pt x="108648" y="254195"/>
                  </a:lnTo>
                  <a:lnTo>
                    <a:pt x="108648" y="203356"/>
                  </a:lnTo>
                  <a:lnTo>
                    <a:pt x="0" y="203356"/>
                  </a:lnTo>
                  <a:lnTo>
                    <a:pt x="0" y="50839"/>
                  </a:lnTo>
                  <a:close/>
                </a:path>
              </a:pathLst>
            </a:custGeom>
            <a:solidFill>
              <a:schemeClr val="tx1">
                <a:lumMod val="85000"/>
                <a:lumOff val="15000"/>
              </a:schemeClr>
            </a:solidFill>
            <a:ln>
              <a:solidFill>
                <a:schemeClr val="tx1">
                  <a:lumMod val="85000"/>
                  <a:lumOff val="15000"/>
                </a:schemeClr>
              </a:solidFill>
            </a:ln>
          </p:spPr>
          <p:style>
            <a:lnRef idx="1">
              <a:schemeClr val="accent5"/>
            </a:lnRef>
            <a:fillRef idx="3">
              <a:schemeClr val="accent5"/>
            </a:fillRef>
            <a:effectRef idx="2">
              <a:schemeClr val="accent5"/>
            </a:effectRef>
            <a:fontRef idx="minor">
              <a:schemeClr val="lt1"/>
            </a:fontRef>
          </p:style>
          <p:txBody>
            <a:bodyPr spcFirstLastPara="0" vert="horz" wrap="square" lIns="0" tIns="50839" rIns="65189" bIns="50839" numCol="1" spcCol="1270" anchor="ctr" anchorCtr="0">
              <a:noAutofit/>
            </a:bodyPr>
            <a:lstStyle/>
            <a:p>
              <a:pPr lvl="0" algn="ctr" defTabSz="444500">
                <a:lnSpc>
                  <a:spcPct val="90000"/>
                </a:lnSpc>
                <a:spcBef>
                  <a:spcPct val="0"/>
                </a:spcBef>
                <a:spcAft>
                  <a:spcPct val="35000"/>
                </a:spcAft>
              </a:pPr>
              <a:endParaRPr lang="tr-TR" sz="1000" kern="1200"/>
            </a:p>
          </p:txBody>
        </p:sp>
        <p:sp>
          <p:nvSpPr>
            <p:cNvPr id="118" name="Freeform 117"/>
            <p:cNvSpPr/>
            <p:nvPr/>
          </p:nvSpPr>
          <p:spPr>
            <a:xfrm>
              <a:off x="5197479" y="7207015"/>
              <a:ext cx="1024981" cy="614988"/>
            </a:xfrm>
            <a:custGeom>
              <a:avLst/>
              <a:gdLst>
                <a:gd name="connsiteX0" fmla="*/ 0 w 1024981"/>
                <a:gd name="connsiteY0" fmla="*/ 61499 h 614988"/>
                <a:gd name="connsiteX1" fmla="*/ 61499 w 1024981"/>
                <a:gd name="connsiteY1" fmla="*/ 0 h 614988"/>
                <a:gd name="connsiteX2" fmla="*/ 963482 w 1024981"/>
                <a:gd name="connsiteY2" fmla="*/ 0 h 614988"/>
                <a:gd name="connsiteX3" fmla="*/ 1024981 w 1024981"/>
                <a:gd name="connsiteY3" fmla="*/ 61499 h 614988"/>
                <a:gd name="connsiteX4" fmla="*/ 1024981 w 1024981"/>
                <a:gd name="connsiteY4" fmla="*/ 553489 h 614988"/>
                <a:gd name="connsiteX5" fmla="*/ 963482 w 1024981"/>
                <a:gd name="connsiteY5" fmla="*/ 614988 h 614988"/>
                <a:gd name="connsiteX6" fmla="*/ 61499 w 1024981"/>
                <a:gd name="connsiteY6" fmla="*/ 614988 h 614988"/>
                <a:gd name="connsiteX7" fmla="*/ 0 w 1024981"/>
                <a:gd name="connsiteY7" fmla="*/ 553489 h 614988"/>
                <a:gd name="connsiteX8" fmla="*/ 0 w 1024981"/>
                <a:gd name="connsiteY8" fmla="*/ 61499 h 6149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4981" h="614988">
                  <a:moveTo>
                    <a:pt x="0" y="61499"/>
                  </a:moveTo>
                  <a:cubicBezTo>
                    <a:pt x="0" y="27534"/>
                    <a:pt x="27534" y="0"/>
                    <a:pt x="61499" y="0"/>
                  </a:cubicBezTo>
                  <a:lnTo>
                    <a:pt x="963482" y="0"/>
                  </a:lnTo>
                  <a:cubicBezTo>
                    <a:pt x="997447" y="0"/>
                    <a:pt x="1024981" y="27534"/>
                    <a:pt x="1024981" y="61499"/>
                  </a:cubicBezTo>
                  <a:lnTo>
                    <a:pt x="1024981" y="553489"/>
                  </a:lnTo>
                  <a:cubicBezTo>
                    <a:pt x="1024981" y="587454"/>
                    <a:pt x="997447" y="614988"/>
                    <a:pt x="963482" y="614988"/>
                  </a:cubicBezTo>
                  <a:lnTo>
                    <a:pt x="61499" y="614988"/>
                  </a:lnTo>
                  <a:cubicBezTo>
                    <a:pt x="27534" y="614988"/>
                    <a:pt x="0" y="587454"/>
                    <a:pt x="0" y="553489"/>
                  </a:cubicBezTo>
                  <a:lnTo>
                    <a:pt x="0" y="61499"/>
                  </a:lnTo>
                  <a:close/>
                </a:path>
              </a:pathLst>
            </a:custGeom>
            <a:solidFill>
              <a:schemeClr val="tx1">
                <a:lumMod val="85000"/>
                <a:lumOff val="15000"/>
              </a:schemeClr>
            </a:solidFill>
            <a:ln>
              <a:solidFill>
                <a:schemeClr val="tx1">
                  <a:lumMod val="85000"/>
                  <a:lumOff val="15000"/>
                </a:schemeClr>
              </a:solidFill>
            </a:ln>
          </p:spPr>
          <p:style>
            <a:lnRef idx="1">
              <a:schemeClr val="accent5"/>
            </a:lnRef>
            <a:fillRef idx="3">
              <a:schemeClr val="accent5"/>
            </a:fillRef>
            <a:effectRef idx="2">
              <a:schemeClr val="accent5"/>
            </a:effectRef>
            <a:fontRef idx="minor">
              <a:schemeClr val="lt1"/>
            </a:fontRef>
          </p:style>
          <p:txBody>
            <a:bodyPr spcFirstLastPara="0" vert="horz" wrap="square" lIns="71352" tIns="71352" rIns="71352" bIns="71352" numCol="1" spcCol="1270" anchor="ctr" anchorCtr="0">
              <a:noAutofit/>
            </a:bodyPr>
            <a:lstStyle/>
            <a:p>
              <a:pPr lvl="0" algn="ctr" defTabSz="622300">
                <a:lnSpc>
                  <a:spcPct val="90000"/>
                </a:lnSpc>
                <a:spcBef>
                  <a:spcPct val="0"/>
                </a:spcBef>
                <a:spcAft>
                  <a:spcPct val="35000"/>
                </a:spcAft>
              </a:pPr>
              <a:r>
                <a:rPr lang="en-US" sz="1400" kern="1200" noProof="0" dirty="0" smtClean="0"/>
                <a:t>Preparation </a:t>
              </a:r>
              <a:r>
                <a:rPr lang="tr-TR" sz="1400" kern="1200" noProof="0" dirty="0" smtClean="0"/>
                <a:t>of Pastal</a:t>
              </a:r>
              <a:endParaRPr lang="tr-TR" sz="1400" kern="1200" noProof="0" dirty="0"/>
            </a:p>
          </p:txBody>
        </p:sp>
        <p:sp>
          <p:nvSpPr>
            <p:cNvPr id="119" name="Freeform 118"/>
            <p:cNvSpPr/>
            <p:nvPr/>
          </p:nvSpPr>
          <p:spPr>
            <a:xfrm>
              <a:off x="6324958" y="7387412"/>
              <a:ext cx="217296" cy="254195"/>
            </a:xfrm>
            <a:custGeom>
              <a:avLst/>
              <a:gdLst>
                <a:gd name="connsiteX0" fmla="*/ 0 w 217296"/>
                <a:gd name="connsiteY0" fmla="*/ 50839 h 254195"/>
                <a:gd name="connsiteX1" fmla="*/ 108648 w 217296"/>
                <a:gd name="connsiteY1" fmla="*/ 50839 h 254195"/>
                <a:gd name="connsiteX2" fmla="*/ 108648 w 217296"/>
                <a:gd name="connsiteY2" fmla="*/ 0 h 254195"/>
                <a:gd name="connsiteX3" fmla="*/ 217296 w 217296"/>
                <a:gd name="connsiteY3" fmla="*/ 127098 h 254195"/>
                <a:gd name="connsiteX4" fmla="*/ 108648 w 217296"/>
                <a:gd name="connsiteY4" fmla="*/ 254195 h 254195"/>
                <a:gd name="connsiteX5" fmla="*/ 108648 w 217296"/>
                <a:gd name="connsiteY5" fmla="*/ 203356 h 254195"/>
                <a:gd name="connsiteX6" fmla="*/ 0 w 217296"/>
                <a:gd name="connsiteY6" fmla="*/ 203356 h 254195"/>
                <a:gd name="connsiteX7" fmla="*/ 0 w 217296"/>
                <a:gd name="connsiteY7" fmla="*/ 50839 h 254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7296" h="254195">
                  <a:moveTo>
                    <a:pt x="0" y="50839"/>
                  </a:moveTo>
                  <a:lnTo>
                    <a:pt x="108648" y="50839"/>
                  </a:lnTo>
                  <a:lnTo>
                    <a:pt x="108648" y="0"/>
                  </a:lnTo>
                  <a:lnTo>
                    <a:pt x="217296" y="127098"/>
                  </a:lnTo>
                  <a:lnTo>
                    <a:pt x="108648" y="254195"/>
                  </a:lnTo>
                  <a:lnTo>
                    <a:pt x="108648" y="203356"/>
                  </a:lnTo>
                  <a:lnTo>
                    <a:pt x="0" y="203356"/>
                  </a:lnTo>
                  <a:lnTo>
                    <a:pt x="0" y="50839"/>
                  </a:lnTo>
                  <a:close/>
                </a:path>
              </a:pathLst>
            </a:custGeom>
            <a:solidFill>
              <a:schemeClr val="tx1">
                <a:lumMod val="85000"/>
                <a:lumOff val="15000"/>
              </a:schemeClr>
            </a:solidFill>
            <a:ln>
              <a:solidFill>
                <a:schemeClr val="tx1">
                  <a:lumMod val="85000"/>
                  <a:lumOff val="15000"/>
                </a:schemeClr>
              </a:solidFill>
            </a:ln>
          </p:spPr>
          <p:style>
            <a:lnRef idx="1">
              <a:schemeClr val="accent5"/>
            </a:lnRef>
            <a:fillRef idx="3">
              <a:schemeClr val="accent5"/>
            </a:fillRef>
            <a:effectRef idx="2">
              <a:schemeClr val="accent5"/>
            </a:effectRef>
            <a:fontRef idx="minor">
              <a:schemeClr val="lt1"/>
            </a:fontRef>
          </p:style>
          <p:txBody>
            <a:bodyPr spcFirstLastPara="0" vert="horz" wrap="square" lIns="0" tIns="50839" rIns="65189" bIns="50839" numCol="1" spcCol="1270" anchor="ctr" anchorCtr="0">
              <a:noAutofit/>
            </a:bodyPr>
            <a:lstStyle/>
            <a:p>
              <a:pPr lvl="0" algn="ctr" defTabSz="444500">
                <a:lnSpc>
                  <a:spcPct val="90000"/>
                </a:lnSpc>
                <a:spcBef>
                  <a:spcPct val="0"/>
                </a:spcBef>
                <a:spcAft>
                  <a:spcPct val="35000"/>
                </a:spcAft>
              </a:pPr>
              <a:endParaRPr lang="tr-TR" sz="1000" kern="1200"/>
            </a:p>
          </p:txBody>
        </p:sp>
        <p:sp>
          <p:nvSpPr>
            <p:cNvPr id="120" name="Freeform 119"/>
            <p:cNvSpPr/>
            <p:nvPr/>
          </p:nvSpPr>
          <p:spPr>
            <a:xfrm>
              <a:off x="6632453" y="7207015"/>
              <a:ext cx="1024981" cy="614988"/>
            </a:xfrm>
            <a:custGeom>
              <a:avLst/>
              <a:gdLst>
                <a:gd name="connsiteX0" fmla="*/ 0 w 1024981"/>
                <a:gd name="connsiteY0" fmla="*/ 61499 h 614988"/>
                <a:gd name="connsiteX1" fmla="*/ 61499 w 1024981"/>
                <a:gd name="connsiteY1" fmla="*/ 0 h 614988"/>
                <a:gd name="connsiteX2" fmla="*/ 963482 w 1024981"/>
                <a:gd name="connsiteY2" fmla="*/ 0 h 614988"/>
                <a:gd name="connsiteX3" fmla="*/ 1024981 w 1024981"/>
                <a:gd name="connsiteY3" fmla="*/ 61499 h 614988"/>
                <a:gd name="connsiteX4" fmla="*/ 1024981 w 1024981"/>
                <a:gd name="connsiteY4" fmla="*/ 553489 h 614988"/>
                <a:gd name="connsiteX5" fmla="*/ 963482 w 1024981"/>
                <a:gd name="connsiteY5" fmla="*/ 614988 h 614988"/>
                <a:gd name="connsiteX6" fmla="*/ 61499 w 1024981"/>
                <a:gd name="connsiteY6" fmla="*/ 614988 h 614988"/>
                <a:gd name="connsiteX7" fmla="*/ 0 w 1024981"/>
                <a:gd name="connsiteY7" fmla="*/ 553489 h 614988"/>
                <a:gd name="connsiteX8" fmla="*/ 0 w 1024981"/>
                <a:gd name="connsiteY8" fmla="*/ 61499 h 6149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4981" h="614988">
                  <a:moveTo>
                    <a:pt x="0" y="61499"/>
                  </a:moveTo>
                  <a:cubicBezTo>
                    <a:pt x="0" y="27534"/>
                    <a:pt x="27534" y="0"/>
                    <a:pt x="61499" y="0"/>
                  </a:cubicBezTo>
                  <a:lnTo>
                    <a:pt x="963482" y="0"/>
                  </a:lnTo>
                  <a:cubicBezTo>
                    <a:pt x="997447" y="0"/>
                    <a:pt x="1024981" y="27534"/>
                    <a:pt x="1024981" y="61499"/>
                  </a:cubicBezTo>
                  <a:lnTo>
                    <a:pt x="1024981" y="553489"/>
                  </a:lnTo>
                  <a:cubicBezTo>
                    <a:pt x="1024981" y="587454"/>
                    <a:pt x="997447" y="614988"/>
                    <a:pt x="963482" y="614988"/>
                  </a:cubicBezTo>
                  <a:lnTo>
                    <a:pt x="61499" y="614988"/>
                  </a:lnTo>
                  <a:cubicBezTo>
                    <a:pt x="27534" y="614988"/>
                    <a:pt x="0" y="587454"/>
                    <a:pt x="0" y="553489"/>
                  </a:cubicBezTo>
                  <a:lnTo>
                    <a:pt x="0" y="61499"/>
                  </a:lnTo>
                  <a:close/>
                </a:path>
              </a:pathLst>
            </a:custGeom>
            <a:solidFill>
              <a:schemeClr val="tx1">
                <a:lumMod val="85000"/>
                <a:lumOff val="15000"/>
              </a:schemeClr>
            </a:solidFill>
            <a:ln>
              <a:solidFill>
                <a:schemeClr val="tx1">
                  <a:lumMod val="85000"/>
                  <a:lumOff val="15000"/>
                </a:schemeClr>
              </a:solidFill>
            </a:ln>
          </p:spPr>
          <p:style>
            <a:lnRef idx="1">
              <a:schemeClr val="accent5"/>
            </a:lnRef>
            <a:fillRef idx="3">
              <a:schemeClr val="accent5"/>
            </a:fillRef>
            <a:effectRef idx="2">
              <a:schemeClr val="accent5"/>
            </a:effectRef>
            <a:fontRef idx="minor">
              <a:schemeClr val="lt1"/>
            </a:fontRef>
          </p:style>
          <p:txBody>
            <a:bodyPr spcFirstLastPara="0" vert="horz" wrap="square" lIns="71352" tIns="71352" rIns="71352" bIns="71352" numCol="1" spcCol="1270" anchor="ctr" anchorCtr="0">
              <a:noAutofit/>
            </a:bodyPr>
            <a:lstStyle/>
            <a:p>
              <a:pPr lvl="0" algn="ctr" defTabSz="622300">
                <a:lnSpc>
                  <a:spcPct val="90000"/>
                </a:lnSpc>
                <a:spcBef>
                  <a:spcPct val="0"/>
                </a:spcBef>
                <a:spcAft>
                  <a:spcPct val="35000"/>
                </a:spcAft>
              </a:pPr>
              <a:r>
                <a:rPr lang="en-US" sz="1400" kern="1200" noProof="0" dirty="0" smtClean="0"/>
                <a:t>Spreading</a:t>
              </a:r>
              <a:endParaRPr lang="en-US" sz="1400" kern="1200" noProof="0" dirty="0"/>
            </a:p>
          </p:txBody>
        </p:sp>
        <p:sp>
          <p:nvSpPr>
            <p:cNvPr id="121" name="Freeform 120"/>
            <p:cNvSpPr/>
            <p:nvPr/>
          </p:nvSpPr>
          <p:spPr>
            <a:xfrm>
              <a:off x="7759933" y="7387412"/>
              <a:ext cx="217296" cy="254195"/>
            </a:xfrm>
            <a:custGeom>
              <a:avLst/>
              <a:gdLst>
                <a:gd name="connsiteX0" fmla="*/ 0 w 217296"/>
                <a:gd name="connsiteY0" fmla="*/ 50839 h 254195"/>
                <a:gd name="connsiteX1" fmla="*/ 108648 w 217296"/>
                <a:gd name="connsiteY1" fmla="*/ 50839 h 254195"/>
                <a:gd name="connsiteX2" fmla="*/ 108648 w 217296"/>
                <a:gd name="connsiteY2" fmla="*/ 0 h 254195"/>
                <a:gd name="connsiteX3" fmla="*/ 217296 w 217296"/>
                <a:gd name="connsiteY3" fmla="*/ 127098 h 254195"/>
                <a:gd name="connsiteX4" fmla="*/ 108648 w 217296"/>
                <a:gd name="connsiteY4" fmla="*/ 254195 h 254195"/>
                <a:gd name="connsiteX5" fmla="*/ 108648 w 217296"/>
                <a:gd name="connsiteY5" fmla="*/ 203356 h 254195"/>
                <a:gd name="connsiteX6" fmla="*/ 0 w 217296"/>
                <a:gd name="connsiteY6" fmla="*/ 203356 h 254195"/>
                <a:gd name="connsiteX7" fmla="*/ 0 w 217296"/>
                <a:gd name="connsiteY7" fmla="*/ 50839 h 254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7296" h="254195">
                  <a:moveTo>
                    <a:pt x="0" y="50839"/>
                  </a:moveTo>
                  <a:lnTo>
                    <a:pt x="108648" y="50839"/>
                  </a:lnTo>
                  <a:lnTo>
                    <a:pt x="108648" y="0"/>
                  </a:lnTo>
                  <a:lnTo>
                    <a:pt x="217296" y="127098"/>
                  </a:lnTo>
                  <a:lnTo>
                    <a:pt x="108648" y="254195"/>
                  </a:lnTo>
                  <a:lnTo>
                    <a:pt x="108648" y="203356"/>
                  </a:lnTo>
                  <a:lnTo>
                    <a:pt x="0" y="203356"/>
                  </a:lnTo>
                  <a:lnTo>
                    <a:pt x="0" y="50839"/>
                  </a:lnTo>
                  <a:close/>
                </a:path>
              </a:pathLst>
            </a:custGeom>
            <a:solidFill>
              <a:schemeClr val="tx1">
                <a:lumMod val="85000"/>
                <a:lumOff val="15000"/>
              </a:schemeClr>
            </a:solidFill>
            <a:ln>
              <a:solidFill>
                <a:schemeClr val="tx1">
                  <a:lumMod val="85000"/>
                  <a:lumOff val="15000"/>
                </a:schemeClr>
              </a:solidFill>
            </a:ln>
          </p:spPr>
          <p:style>
            <a:lnRef idx="1">
              <a:schemeClr val="accent5"/>
            </a:lnRef>
            <a:fillRef idx="3">
              <a:schemeClr val="accent5"/>
            </a:fillRef>
            <a:effectRef idx="2">
              <a:schemeClr val="accent5"/>
            </a:effectRef>
            <a:fontRef idx="minor">
              <a:schemeClr val="lt1"/>
            </a:fontRef>
          </p:style>
          <p:txBody>
            <a:bodyPr spcFirstLastPara="0" vert="horz" wrap="square" lIns="0" tIns="50839" rIns="65189" bIns="50839" numCol="1" spcCol="1270" anchor="ctr" anchorCtr="0">
              <a:noAutofit/>
            </a:bodyPr>
            <a:lstStyle/>
            <a:p>
              <a:pPr lvl="0" algn="ctr" defTabSz="444500">
                <a:lnSpc>
                  <a:spcPct val="90000"/>
                </a:lnSpc>
                <a:spcBef>
                  <a:spcPct val="0"/>
                </a:spcBef>
                <a:spcAft>
                  <a:spcPct val="35000"/>
                </a:spcAft>
              </a:pPr>
              <a:endParaRPr lang="tr-TR" sz="1000" kern="1200"/>
            </a:p>
          </p:txBody>
        </p:sp>
        <p:sp>
          <p:nvSpPr>
            <p:cNvPr id="122" name="Freeform 121"/>
            <p:cNvSpPr/>
            <p:nvPr/>
          </p:nvSpPr>
          <p:spPr>
            <a:xfrm>
              <a:off x="8067427" y="7207015"/>
              <a:ext cx="1024981" cy="614988"/>
            </a:xfrm>
            <a:custGeom>
              <a:avLst/>
              <a:gdLst>
                <a:gd name="connsiteX0" fmla="*/ 0 w 1024981"/>
                <a:gd name="connsiteY0" fmla="*/ 61499 h 614988"/>
                <a:gd name="connsiteX1" fmla="*/ 61499 w 1024981"/>
                <a:gd name="connsiteY1" fmla="*/ 0 h 614988"/>
                <a:gd name="connsiteX2" fmla="*/ 963482 w 1024981"/>
                <a:gd name="connsiteY2" fmla="*/ 0 h 614988"/>
                <a:gd name="connsiteX3" fmla="*/ 1024981 w 1024981"/>
                <a:gd name="connsiteY3" fmla="*/ 61499 h 614988"/>
                <a:gd name="connsiteX4" fmla="*/ 1024981 w 1024981"/>
                <a:gd name="connsiteY4" fmla="*/ 553489 h 614988"/>
                <a:gd name="connsiteX5" fmla="*/ 963482 w 1024981"/>
                <a:gd name="connsiteY5" fmla="*/ 614988 h 614988"/>
                <a:gd name="connsiteX6" fmla="*/ 61499 w 1024981"/>
                <a:gd name="connsiteY6" fmla="*/ 614988 h 614988"/>
                <a:gd name="connsiteX7" fmla="*/ 0 w 1024981"/>
                <a:gd name="connsiteY7" fmla="*/ 553489 h 614988"/>
                <a:gd name="connsiteX8" fmla="*/ 0 w 1024981"/>
                <a:gd name="connsiteY8" fmla="*/ 61499 h 6149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4981" h="614988">
                  <a:moveTo>
                    <a:pt x="0" y="61499"/>
                  </a:moveTo>
                  <a:cubicBezTo>
                    <a:pt x="0" y="27534"/>
                    <a:pt x="27534" y="0"/>
                    <a:pt x="61499" y="0"/>
                  </a:cubicBezTo>
                  <a:lnTo>
                    <a:pt x="963482" y="0"/>
                  </a:lnTo>
                  <a:cubicBezTo>
                    <a:pt x="997447" y="0"/>
                    <a:pt x="1024981" y="27534"/>
                    <a:pt x="1024981" y="61499"/>
                  </a:cubicBezTo>
                  <a:lnTo>
                    <a:pt x="1024981" y="553489"/>
                  </a:lnTo>
                  <a:cubicBezTo>
                    <a:pt x="1024981" y="587454"/>
                    <a:pt x="997447" y="614988"/>
                    <a:pt x="963482" y="614988"/>
                  </a:cubicBezTo>
                  <a:lnTo>
                    <a:pt x="61499" y="614988"/>
                  </a:lnTo>
                  <a:cubicBezTo>
                    <a:pt x="27534" y="614988"/>
                    <a:pt x="0" y="587454"/>
                    <a:pt x="0" y="553489"/>
                  </a:cubicBezTo>
                  <a:lnTo>
                    <a:pt x="0" y="61499"/>
                  </a:lnTo>
                  <a:close/>
                </a:path>
              </a:pathLst>
            </a:custGeom>
            <a:solidFill>
              <a:schemeClr val="tx1">
                <a:lumMod val="85000"/>
                <a:lumOff val="15000"/>
              </a:schemeClr>
            </a:solidFill>
            <a:ln>
              <a:solidFill>
                <a:schemeClr val="tx1">
                  <a:lumMod val="85000"/>
                  <a:lumOff val="15000"/>
                </a:schemeClr>
              </a:solidFill>
            </a:ln>
          </p:spPr>
          <p:style>
            <a:lnRef idx="1">
              <a:schemeClr val="accent5"/>
            </a:lnRef>
            <a:fillRef idx="3">
              <a:schemeClr val="accent5"/>
            </a:fillRef>
            <a:effectRef idx="2">
              <a:schemeClr val="accent5"/>
            </a:effectRef>
            <a:fontRef idx="minor">
              <a:schemeClr val="lt1"/>
            </a:fontRef>
          </p:style>
          <p:txBody>
            <a:bodyPr spcFirstLastPara="0" vert="horz" wrap="square" lIns="71352" tIns="71352" rIns="71352" bIns="71352" numCol="1" spcCol="1270" anchor="ctr" anchorCtr="0">
              <a:noAutofit/>
            </a:bodyPr>
            <a:lstStyle/>
            <a:p>
              <a:pPr lvl="0" algn="ctr" defTabSz="622300">
                <a:lnSpc>
                  <a:spcPct val="90000"/>
                </a:lnSpc>
                <a:spcBef>
                  <a:spcPct val="0"/>
                </a:spcBef>
                <a:spcAft>
                  <a:spcPct val="35000"/>
                </a:spcAft>
              </a:pPr>
              <a:r>
                <a:rPr lang="en-US" sz="1400" kern="1200" noProof="0" dirty="0" smtClean="0"/>
                <a:t>Cutting </a:t>
              </a:r>
              <a:endParaRPr lang="en-US" sz="1400" kern="1200" noProof="0" dirty="0"/>
            </a:p>
          </p:txBody>
        </p:sp>
        <p:sp>
          <p:nvSpPr>
            <p:cNvPr id="123" name="Freeform 122"/>
            <p:cNvSpPr/>
            <p:nvPr/>
          </p:nvSpPr>
          <p:spPr>
            <a:xfrm>
              <a:off x="9194907" y="7387412"/>
              <a:ext cx="217296" cy="254195"/>
            </a:xfrm>
            <a:custGeom>
              <a:avLst/>
              <a:gdLst>
                <a:gd name="connsiteX0" fmla="*/ 0 w 217296"/>
                <a:gd name="connsiteY0" fmla="*/ 50839 h 254195"/>
                <a:gd name="connsiteX1" fmla="*/ 108648 w 217296"/>
                <a:gd name="connsiteY1" fmla="*/ 50839 h 254195"/>
                <a:gd name="connsiteX2" fmla="*/ 108648 w 217296"/>
                <a:gd name="connsiteY2" fmla="*/ 0 h 254195"/>
                <a:gd name="connsiteX3" fmla="*/ 217296 w 217296"/>
                <a:gd name="connsiteY3" fmla="*/ 127098 h 254195"/>
                <a:gd name="connsiteX4" fmla="*/ 108648 w 217296"/>
                <a:gd name="connsiteY4" fmla="*/ 254195 h 254195"/>
                <a:gd name="connsiteX5" fmla="*/ 108648 w 217296"/>
                <a:gd name="connsiteY5" fmla="*/ 203356 h 254195"/>
                <a:gd name="connsiteX6" fmla="*/ 0 w 217296"/>
                <a:gd name="connsiteY6" fmla="*/ 203356 h 254195"/>
                <a:gd name="connsiteX7" fmla="*/ 0 w 217296"/>
                <a:gd name="connsiteY7" fmla="*/ 50839 h 254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7296" h="254195">
                  <a:moveTo>
                    <a:pt x="0" y="50839"/>
                  </a:moveTo>
                  <a:lnTo>
                    <a:pt x="108648" y="50839"/>
                  </a:lnTo>
                  <a:lnTo>
                    <a:pt x="108648" y="0"/>
                  </a:lnTo>
                  <a:lnTo>
                    <a:pt x="217296" y="127098"/>
                  </a:lnTo>
                  <a:lnTo>
                    <a:pt x="108648" y="254195"/>
                  </a:lnTo>
                  <a:lnTo>
                    <a:pt x="108648" y="203356"/>
                  </a:lnTo>
                  <a:lnTo>
                    <a:pt x="0" y="203356"/>
                  </a:lnTo>
                  <a:lnTo>
                    <a:pt x="0" y="50839"/>
                  </a:lnTo>
                  <a:close/>
                </a:path>
              </a:pathLst>
            </a:custGeom>
            <a:solidFill>
              <a:schemeClr val="tx1">
                <a:lumMod val="85000"/>
                <a:lumOff val="15000"/>
              </a:schemeClr>
            </a:solidFill>
            <a:ln>
              <a:solidFill>
                <a:schemeClr val="tx1">
                  <a:lumMod val="85000"/>
                  <a:lumOff val="15000"/>
                </a:schemeClr>
              </a:solidFill>
            </a:ln>
          </p:spPr>
          <p:style>
            <a:lnRef idx="1">
              <a:schemeClr val="accent5"/>
            </a:lnRef>
            <a:fillRef idx="3">
              <a:schemeClr val="accent5"/>
            </a:fillRef>
            <a:effectRef idx="2">
              <a:schemeClr val="accent5"/>
            </a:effectRef>
            <a:fontRef idx="minor">
              <a:schemeClr val="lt1"/>
            </a:fontRef>
          </p:style>
          <p:txBody>
            <a:bodyPr spcFirstLastPara="0" vert="horz" wrap="square" lIns="0" tIns="50839" rIns="65189" bIns="50839" numCol="1" spcCol="1270" anchor="ctr" anchorCtr="0">
              <a:noAutofit/>
            </a:bodyPr>
            <a:lstStyle/>
            <a:p>
              <a:pPr lvl="0" algn="ctr" defTabSz="444500">
                <a:lnSpc>
                  <a:spcPct val="90000"/>
                </a:lnSpc>
                <a:spcBef>
                  <a:spcPct val="0"/>
                </a:spcBef>
                <a:spcAft>
                  <a:spcPct val="35000"/>
                </a:spcAft>
              </a:pPr>
              <a:endParaRPr lang="tr-TR" sz="1000" kern="1200"/>
            </a:p>
          </p:txBody>
        </p:sp>
        <p:sp>
          <p:nvSpPr>
            <p:cNvPr id="124" name="Freeform 123"/>
            <p:cNvSpPr/>
            <p:nvPr/>
          </p:nvSpPr>
          <p:spPr>
            <a:xfrm>
              <a:off x="9502401" y="7207015"/>
              <a:ext cx="1024981" cy="614988"/>
            </a:xfrm>
            <a:custGeom>
              <a:avLst/>
              <a:gdLst>
                <a:gd name="connsiteX0" fmla="*/ 0 w 1024981"/>
                <a:gd name="connsiteY0" fmla="*/ 61499 h 614988"/>
                <a:gd name="connsiteX1" fmla="*/ 61499 w 1024981"/>
                <a:gd name="connsiteY1" fmla="*/ 0 h 614988"/>
                <a:gd name="connsiteX2" fmla="*/ 963482 w 1024981"/>
                <a:gd name="connsiteY2" fmla="*/ 0 h 614988"/>
                <a:gd name="connsiteX3" fmla="*/ 1024981 w 1024981"/>
                <a:gd name="connsiteY3" fmla="*/ 61499 h 614988"/>
                <a:gd name="connsiteX4" fmla="*/ 1024981 w 1024981"/>
                <a:gd name="connsiteY4" fmla="*/ 553489 h 614988"/>
                <a:gd name="connsiteX5" fmla="*/ 963482 w 1024981"/>
                <a:gd name="connsiteY5" fmla="*/ 614988 h 614988"/>
                <a:gd name="connsiteX6" fmla="*/ 61499 w 1024981"/>
                <a:gd name="connsiteY6" fmla="*/ 614988 h 614988"/>
                <a:gd name="connsiteX7" fmla="*/ 0 w 1024981"/>
                <a:gd name="connsiteY7" fmla="*/ 553489 h 614988"/>
                <a:gd name="connsiteX8" fmla="*/ 0 w 1024981"/>
                <a:gd name="connsiteY8" fmla="*/ 61499 h 6149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4981" h="614988">
                  <a:moveTo>
                    <a:pt x="0" y="61499"/>
                  </a:moveTo>
                  <a:cubicBezTo>
                    <a:pt x="0" y="27534"/>
                    <a:pt x="27534" y="0"/>
                    <a:pt x="61499" y="0"/>
                  </a:cubicBezTo>
                  <a:lnTo>
                    <a:pt x="963482" y="0"/>
                  </a:lnTo>
                  <a:cubicBezTo>
                    <a:pt x="997447" y="0"/>
                    <a:pt x="1024981" y="27534"/>
                    <a:pt x="1024981" y="61499"/>
                  </a:cubicBezTo>
                  <a:lnTo>
                    <a:pt x="1024981" y="553489"/>
                  </a:lnTo>
                  <a:cubicBezTo>
                    <a:pt x="1024981" y="587454"/>
                    <a:pt x="997447" y="614988"/>
                    <a:pt x="963482" y="614988"/>
                  </a:cubicBezTo>
                  <a:lnTo>
                    <a:pt x="61499" y="614988"/>
                  </a:lnTo>
                  <a:cubicBezTo>
                    <a:pt x="27534" y="614988"/>
                    <a:pt x="0" y="587454"/>
                    <a:pt x="0" y="553489"/>
                  </a:cubicBezTo>
                  <a:lnTo>
                    <a:pt x="0" y="61499"/>
                  </a:lnTo>
                  <a:close/>
                </a:path>
              </a:pathLst>
            </a:custGeom>
            <a:solidFill>
              <a:schemeClr val="tx1">
                <a:lumMod val="85000"/>
                <a:lumOff val="15000"/>
              </a:schemeClr>
            </a:solidFill>
            <a:ln>
              <a:solidFill>
                <a:schemeClr val="tx1">
                  <a:lumMod val="85000"/>
                  <a:lumOff val="15000"/>
                </a:schemeClr>
              </a:solidFill>
            </a:ln>
          </p:spPr>
          <p:style>
            <a:lnRef idx="1">
              <a:schemeClr val="accent5"/>
            </a:lnRef>
            <a:fillRef idx="3">
              <a:schemeClr val="accent5"/>
            </a:fillRef>
            <a:effectRef idx="2">
              <a:schemeClr val="accent5"/>
            </a:effectRef>
            <a:fontRef idx="minor">
              <a:schemeClr val="lt1"/>
            </a:fontRef>
          </p:style>
          <p:txBody>
            <a:bodyPr spcFirstLastPara="0" vert="horz" wrap="square" lIns="71352" tIns="71352" rIns="71352" bIns="71352" numCol="1" spcCol="1270" anchor="ctr" anchorCtr="0">
              <a:noAutofit/>
            </a:bodyPr>
            <a:lstStyle/>
            <a:p>
              <a:pPr lvl="0" algn="ctr" defTabSz="622300">
                <a:lnSpc>
                  <a:spcPct val="90000"/>
                </a:lnSpc>
                <a:spcBef>
                  <a:spcPct val="0"/>
                </a:spcBef>
                <a:spcAft>
                  <a:spcPct val="35000"/>
                </a:spcAft>
              </a:pPr>
              <a:r>
                <a:rPr lang="en-US" sz="1400" kern="1200" noProof="0" dirty="0" smtClean="0"/>
                <a:t>Preparation to Sewing</a:t>
              </a:r>
              <a:endParaRPr lang="en-US" sz="1400" kern="1200" noProof="0" dirty="0"/>
            </a:p>
          </p:txBody>
        </p:sp>
        <p:sp>
          <p:nvSpPr>
            <p:cNvPr id="125" name="Freeform 124"/>
            <p:cNvSpPr/>
            <p:nvPr/>
          </p:nvSpPr>
          <p:spPr>
            <a:xfrm>
              <a:off x="10629881" y="7387412"/>
              <a:ext cx="217296" cy="254195"/>
            </a:xfrm>
            <a:custGeom>
              <a:avLst/>
              <a:gdLst>
                <a:gd name="connsiteX0" fmla="*/ 0 w 217296"/>
                <a:gd name="connsiteY0" fmla="*/ 50839 h 254195"/>
                <a:gd name="connsiteX1" fmla="*/ 108648 w 217296"/>
                <a:gd name="connsiteY1" fmla="*/ 50839 h 254195"/>
                <a:gd name="connsiteX2" fmla="*/ 108648 w 217296"/>
                <a:gd name="connsiteY2" fmla="*/ 0 h 254195"/>
                <a:gd name="connsiteX3" fmla="*/ 217296 w 217296"/>
                <a:gd name="connsiteY3" fmla="*/ 127098 h 254195"/>
                <a:gd name="connsiteX4" fmla="*/ 108648 w 217296"/>
                <a:gd name="connsiteY4" fmla="*/ 254195 h 254195"/>
                <a:gd name="connsiteX5" fmla="*/ 108648 w 217296"/>
                <a:gd name="connsiteY5" fmla="*/ 203356 h 254195"/>
                <a:gd name="connsiteX6" fmla="*/ 0 w 217296"/>
                <a:gd name="connsiteY6" fmla="*/ 203356 h 254195"/>
                <a:gd name="connsiteX7" fmla="*/ 0 w 217296"/>
                <a:gd name="connsiteY7" fmla="*/ 50839 h 254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7296" h="254195">
                  <a:moveTo>
                    <a:pt x="0" y="50839"/>
                  </a:moveTo>
                  <a:lnTo>
                    <a:pt x="108648" y="50839"/>
                  </a:lnTo>
                  <a:lnTo>
                    <a:pt x="108648" y="0"/>
                  </a:lnTo>
                  <a:lnTo>
                    <a:pt x="217296" y="127098"/>
                  </a:lnTo>
                  <a:lnTo>
                    <a:pt x="108648" y="254195"/>
                  </a:lnTo>
                  <a:lnTo>
                    <a:pt x="108648" y="203356"/>
                  </a:lnTo>
                  <a:lnTo>
                    <a:pt x="0" y="203356"/>
                  </a:lnTo>
                  <a:lnTo>
                    <a:pt x="0" y="50839"/>
                  </a:lnTo>
                  <a:close/>
                </a:path>
              </a:pathLst>
            </a:custGeom>
            <a:solidFill>
              <a:schemeClr val="tx1">
                <a:lumMod val="85000"/>
                <a:lumOff val="15000"/>
              </a:schemeClr>
            </a:solidFill>
            <a:ln>
              <a:solidFill>
                <a:schemeClr val="tx1">
                  <a:lumMod val="85000"/>
                  <a:lumOff val="15000"/>
                </a:schemeClr>
              </a:solidFill>
            </a:ln>
          </p:spPr>
          <p:style>
            <a:lnRef idx="1">
              <a:schemeClr val="accent5"/>
            </a:lnRef>
            <a:fillRef idx="3">
              <a:schemeClr val="accent5"/>
            </a:fillRef>
            <a:effectRef idx="2">
              <a:schemeClr val="accent5"/>
            </a:effectRef>
            <a:fontRef idx="minor">
              <a:schemeClr val="lt1"/>
            </a:fontRef>
          </p:style>
          <p:txBody>
            <a:bodyPr spcFirstLastPara="0" vert="horz" wrap="square" lIns="0" tIns="50839" rIns="65189" bIns="50839" numCol="1" spcCol="1270" anchor="ctr" anchorCtr="0">
              <a:noAutofit/>
            </a:bodyPr>
            <a:lstStyle/>
            <a:p>
              <a:pPr lvl="0" algn="ctr" defTabSz="444500">
                <a:lnSpc>
                  <a:spcPct val="90000"/>
                </a:lnSpc>
                <a:spcBef>
                  <a:spcPct val="0"/>
                </a:spcBef>
                <a:spcAft>
                  <a:spcPct val="35000"/>
                </a:spcAft>
              </a:pPr>
              <a:endParaRPr lang="tr-TR" sz="1000" kern="1200"/>
            </a:p>
          </p:txBody>
        </p:sp>
        <p:sp>
          <p:nvSpPr>
            <p:cNvPr id="126" name="Freeform 125"/>
            <p:cNvSpPr/>
            <p:nvPr/>
          </p:nvSpPr>
          <p:spPr>
            <a:xfrm>
              <a:off x="10937376" y="7207015"/>
              <a:ext cx="1024981" cy="614988"/>
            </a:xfrm>
            <a:custGeom>
              <a:avLst/>
              <a:gdLst>
                <a:gd name="connsiteX0" fmla="*/ 0 w 1024981"/>
                <a:gd name="connsiteY0" fmla="*/ 61499 h 614988"/>
                <a:gd name="connsiteX1" fmla="*/ 61499 w 1024981"/>
                <a:gd name="connsiteY1" fmla="*/ 0 h 614988"/>
                <a:gd name="connsiteX2" fmla="*/ 963482 w 1024981"/>
                <a:gd name="connsiteY2" fmla="*/ 0 h 614988"/>
                <a:gd name="connsiteX3" fmla="*/ 1024981 w 1024981"/>
                <a:gd name="connsiteY3" fmla="*/ 61499 h 614988"/>
                <a:gd name="connsiteX4" fmla="*/ 1024981 w 1024981"/>
                <a:gd name="connsiteY4" fmla="*/ 553489 h 614988"/>
                <a:gd name="connsiteX5" fmla="*/ 963482 w 1024981"/>
                <a:gd name="connsiteY5" fmla="*/ 614988 h 614988"/>
                <a:gd name="connsiteX6" fmla="*/ 61499 w 1024981"/>
                <a:gd name="connsiteY6" fmla="*/ 614988 h 614988"/>
                <a:gd name="connsiteX7" fmla="*/ 0 w 1024981"/>
                <a:gd name="connsiteY7" fmla="*/ 553489 h 614988"/>
                <a:gd name="connsiteX8" fmla="*/ 0 w 1024981"/>
                <a:gd name="connsiteY8" fmla="*/ 61499 h 6149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4981" h="614988">
                  <a:moveTo>
                    <a:pt x="0" y="61499"/>
                  </a:moveTo>
                  <a:cubicBezTo>
                    <a:pt x="0" y="27534"/>
                    <a:pt x="27534" y="0"/>
                    <a:pt x="61499" y="0"/>
                  </a:cubicBezTo>
                  <a:lnTo>
                    <a:pt x="963482" y="0"/>
                  </a:lnTo>
                  <a:cubicBezTo>
                    <a:pt x="997447" y="0"/>
                    <a:pt x="1024981" y="27534"/>
                    <a:pt x="1024981" y="61499"/>
                  </a:cubicBezTo>
                  <a:lnTo>
                    <a:pt x="1024981" y="553489"/>
                  </a:lnTo>
                  <a:cubicBezTo>
                    <a:pt x="1024981" y="587454"/>
                    <a:pt x="997447" y="614988"/>
                    <a:pt x="963482" y="614988"/>
                  </a:cubicBezTo>
                  <a:lnTo>
                    <a:pt x="61499" y="614988"/>
                  </a:lnTo>
                  <a:cubicBezTo>
                    <a:pt x="27534" y="614988"/>
                    <a:pt x="0" y="587454"/>
                    <a:pt x="0" y="553489"/>
                  </a:cubicBezTo>
                  <a:lnTo>
                    <a:pt x="0" y="61499"/>
                  </a:lnTo>
                  <a:close/>
                </a:path>
              </a:pathLst>
            </a:custGeom>
            <a:solidFill>
              <a:srgbClr val="FF0000"/>
            </a:solidFill>
            <a:ln>
              <a:solidFill>
                <a:schemeClr val="tx1">
                  <a:lumMod val="85000"/>
                  <a:lumOff val="15000"/>
                </a:schemeClr>
              </a:solidFill>
            </a:ln>
          </p:spPr>
          <p:style>
            <a:lnRef idx="1">
              <a:schemeClr val="accent5"/>
            </a:lnRef>
            <a:fillRef idx="3">
              <a:schemeClr val="accent5"/>
            </a:fillRef>
            <a:effectRef idx="2">
              <a:schemeClr val="accent5"/>
            </a:effectRef>
            <a:fontRef idx="minor">
              <a:schemeClr val="lt1"/>
            </a:fontRef>
          </p:style>
          <p:txBody>
            <a:bodyPr spcFirstLastPara="0" vert="horz" wrap="square" lIns="71352" tIns="71352" rIns="71352" bIns="71352" numCol="1" spcCol="1270" anchor="ctr" anchorCtr="0">
              <a:noAutofit/>
            </a:bodyPr>
            <a:lstStyle/>
            <a:p>
              <a:pPr lvl="0" algn="ctr" defTabSz="622300">
                <a:lnSpc>
                  <a:spcPct val="90000"/>
                </a:lnSpc>
                <a:spcBef>
                  <a:spcPct val="0"/>
                </a:spcBef>
                <a:spcAft>
                  <a:spcPct val="35000"/>
                </a:spcAft>
              </a:pPr>
              <a:r>
                <a:rPr lang="tr-TR" sz="1400" kern="1200" dirty="0"/>
                <a:t>CBP1</a:t>
              </a:r>
            </a:p>
          </p:txBody>
        </p:sp>
        <p:sp>
          <p:nvSpPr>
            <p:cNvPr id="127" name="Freeform 126"/>
            <p:cNvSpPr/>
            <p:nvPr/>
          </p:nvSpPr>
          <p:spPr>
            <a:xfrm rot="16227517">
              <a:off x="11391667" y="7801564"/>
              <a:ext cx="109768" cy="254196"/>
            </a:xfrm>
            <a:custGeom>
              <a:avLst/>
              <a:gdLst>
                <a:gd name="connsiteX0" fmla="*/ 0 w 109768"/>
                <a:gd name="connsiteY0" fmla="*/ 50839 h 254195"/>
                <a:gd name="connsiteX1" fmla="*/ 54884 w 109768"/>
                <a:gd name="connsiteY1" fmla="*/ 50839 h 254195"/>
                <a:gd name="connsiteX2" fmla="*/ 54884 w 109768"/>
                <a:gd name="connsiteY2" fmla="*/ 0 h 254195"/>
                <a:gd name="connsiteX3" fmla="*/ 109768 w 109768"/>
                <a:gd name="connsiteY3" fmla="*/ 127098 h 254195"/>
                <a:gd name="connsiteX4" fmla="*/ 54884 w 109768"/>
                <a:gd name="connsiteY4" fmla="*/ 254195 h 254195"/>
                <a:gd name="connsiteX5" fmla="*/ 54884 w 109768"/>
                <a:gd name="connsiteY5" fmla="*/ 203356 h 254195"/>
                <a:gd name="connsiteX6" fmla="*/ 0 w 109768"/>
                <a:gd name="connsiteY6" fmla="*/ 203356 h 254195"/>
                <a:gd name="connsiteX7" fmla="*/ 0 w 109768"/>
                <a:gd name="connsiteY7" fmla="*/ 50839 h 254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9768" h="254195">
                  <a:moveTo>
                    <a:pt x="109767" y="203356"/>
                  </a:moveTo>
                  <a:lnTo>
                    <a:pt x="54884" y="203356"/>
                  </a:lnTo>
                  <a:lnTo>
                    <a:pt x="54884" y="254195"/>
                  </a:lnTo>
                  <a:lnTo>
                    <a:pt x="1" y="127097"/>
                  </a:lnTo>
                  <a:lnTo>
                    <a:pt x="54884" y="0"/>
                  </a:lnTo>
                  <a:lnTo>
                    <a:pt x="54884" y="50839"/>
                  </a:lnTo>
                  <a:lnTo>
                    <a:pt x="109767" y="50839"/>
                  </a:lnTo>
                  <a:lnTo>
                    <a:pt x="109767" y="203356"/>
                  </a:lnTo>
                  <a:close/>
                </a:path>
              </a:pathLst>
            </a:custGeom>
            <a:solidFill>
              <a:schemeClr val="tx1">
                <a:lumMod val="85000"/>
                <a:lumOff val="15000"/>
              </a:schemeClr>
            </a:solidFill>
            <a:ln>
              <a:solidFill>
                <a:schemeClr val="tx1">
                  <a:lumMod val="85000"/>
                  <a:lumOff val="15000"/>
                </a:schemeClr>
              </a:solidFill>
            </a:ln>
          </p:spPr>
          <p:style>
            <a:lnRef idx="1">
              <a:schemeClr val="accent5"/>
            </a:lnRef>
            <a:fillRef idx="3">
              <a:schemeClr val="accent5"/>
            </a:fillRef>
            <a:effectRef idx="2">
              <a:schemeClr val="accent5"/>
            </a:effectRef>
            <a:fontRef idx="minor">
              <a:schemeClr val="lt1"/>
            </a:fontRef>
          </p:style>
          <p:txBody>
            <a:bodyPr spcFirstLastPara="0" vert="horz" wrap="square" lIns="32929" tIns="50839" rIns="0" bIns="50839" numCol="1" spcCol="1270" anchor="ctr" anchorCtr="0">
              <a:noAutofit/>
            </a:bodyPr>
            <a:lstStyle/>
            <a:p>
              <a:pPr lvl="0" algn="ctr" defTabSz="444500">
                <a:lnSpc>
                  <a:spcPct val="90000"/>
                </a:lnSpc>
                <a:spcBef>
                  <a:spcPct val="0"/>
                </a:spcBef>
                <a:spcAft>
                  <a:spcPct val="35000"/>
                </a:spcAft>
              </a:pPr>
              <a:endParaRPr lang="tr-TR" sz="1000" kern="1200"/>
            </a:p>
          </p:txBody>
        </p:sp>
        <p:sp>
          <p:nvSpPr>
            <p:cNvPr id="128" name="Freeform 127"/>
            <p:cNvSpPr/>
            <p:nvPr/>
          </p:nvSpPr>
          <p:spPr>
            <a:xfrm>
              <a:off x="10930795" y="8029108"/>
              <a:ext cx="1024981" cy="614988"/>
            </a:xfrm>
            <a:custGeom>
              <a:avLst/>
              <a:gdLst>
                <a:gd name="connsiteX0" fmla="*/ 0 w 1024981"/>
                <a:gd name="connsiteY0" fmla="*/ 61499 h 614988"/>
                <a:gd name="connsiteX1" fmla="*/ 61499 w 1024981"/>
                <a:gd name="connsiteY1" fmla="*/ 0 h 614988"/>
                <a:gd name="connsiteX2" fmla="*/ 963482 w 1024981"/>
                <a:gd name="connsiteY2" fmla="*/ 0 h 614988"/>
                <a:gd name="connsiteX3" fmla="*/ 1024981 w 1024981"/>
                <a:gd name="connsiteY3" fmla="*/ 61499 h 614988"/>
                <a:gd name="connsiteX4" fmla="*/ 1024981 w 1024981"/>
                <a:gd name="connsiteY4" fmla="*/ 553489 h 614988"/>
                <a:gd name="connsiteX5" fmla="*/ 963482 w 1024981"/>
                <a:gd name="connsiteY5" fmla="*/ 614988 h 614988"/>
                <a:gd name="connsiteX6" fmla="*/ 61499 w 1024981"/>
                <a:gd name="connsiteY6" fmla="*/ 614988 h 614988"/>
                <a:gd name="connsiteX7" fmla="*/ 0 w 1024981"/>
                <a:gd name="connsiteY7" fmla="*/ 553489 h 614988"/>
                <a:gd name="connsiteX8" fmla="*/ 0 w 1024981"/>
                <a:gd name="connsiteY8" fmla="*/ 61499 h 6149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4981" h="614988">
                  <a:moveTo>
                    <a:pt x="0" y="61499"/>
                  </a:moveTo>
                  <a:cubicBezTo>
                    <a:pt x="0" y="27534"/>
                    <a:pt x="27534" y="0"/>
                    <a:pt x="61499" y="0"/>
                  </a:cubicBezTo>
                  <a:lnTo>
                    <a:pt x="963482" y="0"/>
                  </a:lnTo>
                  <a:cubicBezTo>
                    <a:pt x="997447" y="0"/>
                    <a:pt x="1024981" y="27534"/>
                    <a:pt x="1024981" y="61499"/>
                  </a:cubicBezTo>
                  <a:lnTo>
                    <a:pt x="1024981" y="553489"/>
                  </a:lnTo>
                  <a:cubicBezTo>
                    <a:pt x="1024981" y="587454"/>
                    <a:pt x="997447" y="614988"/>
                    <a:pt x="963482" y="614988"/>
                  </a:cubicBezTo>
                  <a:lnTo>
                    <a:pt x="61499" y="614988"/>
                  </a:lnTo>
                  <a:cubicBezTo>
                    <a:pt x="27534" y="614988"/>
                    <a:pt x="0" y="587454"/>
                    <a:pt x="0" y="553489"/>
                  </a:cubicBezTo>
                  <a:lnTo>
                    <a:pt x="0" y="61499"/>
                  </a:lnTo>
                  <a:close/>
                </a:path>
              </a:pathLst>
            </a:custGeom>
            <a:solidFill>
              <a:schemeClr val="tx1">
                <a:lumMod val="85000"/>
                <a:lumOff val="15000"/>
              </a:schemeClr>
            </a:solidFill>
            <a:ln>
              <a:solidFill>
                <a:schemeClr val="tx1">
                  <a:lumMod val="85000"/>
                  <a:lumOff val="15000"/>
                </a:schemeClr>
              </a:solidFill>
            </a:ln>
          </p:spPr>
          <p:style>
            <a:lnRef idx="1">
              <a:schemeClr val="accent5"/>
            </a:lnRef>
            <a:fillRef idx="3">
              <a:schemeClr val="accent5"/>
            </a:fillRef>
            <a:effectRef idx="2">
              <a:schemeClr val="accent5"/>
            </a:effectRef>
            <a:fontRef idx="minor">
              <a:schemeClr val="lt1"/>
            </a:fontRef>
          </p:style>
          <p:txBody>
            <a:bodyPr spcFirstLastPara="0" vert="horz" wrap="square" lIns="71352" tIns="71352" rIns="71352" bIns="71352" numCol="1" spcCol="1270" anchor="ctr" anchorCtr="0">
              <a:noAutofit/>
            </a:bodyPr>
            <a:lstStyle/>
            <a:p>
              <a:pPr lvl="0" algn="ctr" defTabSz="622300">
                <a:lnSpc>
                  <a:spcPct val="90000"/>
                </a:lnSpc>
                <a:spcBef>
                  <a:spcPct val="0"/>
                </a:spcBef>
                <a:spcAft>
                  <a:spcPct val="35000"/>
                </a:spcAft>
              </a:pPr>
              <a:r>
                <a:rPr lang="en-US" sz="1400" kern="1200" noProof="0" dirty="0" smtClean="0"/>
                <a:t>Sewing</a:t>
              </a:r>
              <a:r>
                <a:rPr lang="tr-TR" sz="1400" kern="1200" dirty="0" smtClean="0"/>
                <a:t> </a:t>
              </a:r>
              <a:endParaRPr lang="tr-TR" sz="1400" kern="1200" dirty="0"/>
            </a:p>
          </p:txBody>
        </p:sp>
        <p:sp>
          <p:nvSpPr>
            <p:cNvPr id="129" name="Freeform 128"/>
            <p:cNvSpPr/>
            <p:nvPr/>
          </p:nvSpPr>
          <p:spPr>
            <a:xfrm rot="21560256">
              <a:off x="10623306" y="8217776"/>
              <a:ext cx="208945" cy="254196"/>
            </a:xfrm>
            <a:custGeom>
              <a:avLst/>
              <a:gdLst>
                <a:gd name="connsiteX0" fmla="*/ 0 w 208944"/>
                <a:gd name="connsiteY0" fmla="*/ 50839 h 254195"/>
                <a:gd name="connsiteX1" fmla="*/ 104472 w 208944"/>
                <a:gd name="connsiteY1" fmla="*/ 50839 h 254195"/>
                <a:gd name="connsiteX2" fmla="*/ 104472 w 208944"/>
                <a:gd name="connsiteY2" fmla="*/ 0 h 254195"/>
                <a:gd name="connsiteX3" fmla="*/ 208944 w 208944"/>
                <a:gd name="connsiteY3" fmla="*/ 127098 h 254195"/>
                <a:gd name="connsiteX4" fmla="*/ 104472 w 208944"/>
                <a:gd name="connsiteY4" fmla="*/ 254195 h 254195"/>
                <a:gd name="connsiteX5" fmla="*/ 104472 w 208944"/>
                <a:gd name="connsiteY5" fmla="*/ 203356 h 254195"/>
                <a:gd name="connsiteX6" fmla="*/ 0 w 208944"/>
                <a:gd name="connsiteY6" fmla="*/ 203356 h 254195"/>
                <a:gd name="connsiteX7" fmla="*/ 0 w 208944"/>
                <a:gd name="connsiteY7" fmla="*/ 50839 h 254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8944" h="254195">
                  <a:moveTo>
                    <a:pt x="208944" y="203356"/>
                  </a:moveTo>
                  <a:lnTo>
                    <a:pt x="104472" y="203356"/>
                  </a:lnTo>
                  <a:lnTo>
                    <a:pt x="104472" y="254195"/>
                  </a:lnTo>
                  <a:lnTo>
                    <a:pt x="0" y="127097"/>
                  </a:lnTo>
                  <a:lnTo>
                    <a:pt x="104472" y="0"/>
                  </a:lnTo>
                  <a:lnTo>
                    <a:pt x="104472" y="50839"/>
                  </a:lnTo>
                  <a:lnTo>
                    <a:pt x="208944" y="50839"/>
                  </a:lnTo>
                  <a:lnTo>
                    <a:pt x="208944" y="203356"/>
                  </a:lnTo>
                  <a:close/>
                </a:path>
              </a:pathLst>
            </a:custGeom>
            <a:solidFill>
              <a:schemeClr val="tx1">
                <a:lumMod val="85000"/>
                <a:lumOff val="15000"/>
              </a:schemeClr>
            </a:solidFill>
            <a:ln>
              <a:solidFill>
                <a:schemeClr val="tx1">
                  <a:lumMod val="85000"/>
                  <a:lumOff val="15000"/>
                </a:schemeClr>
              </a:solidFill>
            </a:ln>
          </p:spPr>
          <p:style>
            <a:lnRef idx="1">
              <a:schemeClr val="accent5"/>
            </a:lnRef>
            <a:fillRef idx="3">
              <a:schemeClr val="accent5"/>
            </a:fillRef>
            <a:effectRef idx="2">
              <a:schemeClr val="accent5"/>
            </a:effectRef>
            <a:fontRef idx="minor">
              <a:schemeClr val="lt1"/>
            </a:fontRef>
          </p:style>
          <p:txBody>
            <a:bodyPr spcFirstLastPara="0" vert="horz" wrap="square" lIns="62683" tIns="50840" rIns="0" bIns="50838" numCol="1" spcCol="1270" anchor="ctr" anchorCtr="0">
              <a:noAutofit/>
            </a:bodyPr>
            <a:lstStyle/>
            <a:p>
              <a:pPr lvl="0" algn="ctr" defTabSz="444500">
                <a:lnSpc>
                  <a:spcPct val="90000"/>
                </a:lnSpc>
                <a:spcBef>
                  <a:spcPct val="0"/>
                </a:spcBef>
                <a:spcAft>
                  <a:spcPct val="35000"/>
                </a:spcAft>
              </a:pPr>
              <a:endParaRPr lang="tr-TR" sz="1000" kern="1200"/>
            </a:p>
          </p:txBody>
        </p:sp>
        <p:sp>
          <p:nvSpPr>
            <p:cNvPr id="130" name="Freeform 129"/>
            <p:cNvSpPr/>
            <p:nvPr/>
          </p:nvSpPr>
          <p:spPr>
            <a:xfrm>
              <a:off x="9511606" y="8045516"/>
              <a:ext cx="1024981" cy="614988"/>
            </a:xfrm>
            <a:custGeom>
              <a:avLst/>
              <a:gdLst>
                <a:gd name="connsiteX0" fmla="*/ 0 w 1024981"/>
                <a:gd name="connsiteY0" fmla="*/ 61499 h 614988"/>
                <a:gd name="connsiteX1" fmla="*/ 61499 w 1024981"/>
                <a:gd name="connsiteY1" fmla="*/ 0 h 614988"/>
                <a:gd name="connsiteX2" fmla="*/ 963482 w 1024981"/>
                <a:gd name="connsiteY2" fmla="*/ 0 h 614988"/>
                <a:gd name="connsiteX3" fmla="*/ 1024981 w 1024981"/>
                <a:gd name="connsiteY3" fmla="*/ 61499 h 614988"/>
                <a:gd name="connsiteX4" fmla="*/ 1024981 w 1024981"/>
                <a:gd name="connsiteY4" fmla="*/ 553489 h 614988"/>
                <a:gd name="connsiteX5" fmla="*/ 963482 w 1024981"/>
                <a:gd name="connsiteY5" fmla="*/ 614988 h 614988"/>
                <a:gd name="connsiteX6" fmla="*/ 61499 w 1024981"/>
                <a:gd name="connsiteY6" fmla="*/ 614988 h 614988"/>
                <a:gd name="connsiteX7" fmla="*/ 0 w 1024981"/>
                <a:gd name="connsiteY7" fmla="*/ 553489 h 614988"/>
                <a:gd name="connsiteX8" fmla="*/ 0 w 1024981"/>
                <a:gd name="connsiteY8" fmla="*/ 61499 h 6149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4981" h="614988">
                  <a:moveTo>
                    <a:pt x="0" y="61499"/>
                  </a:moveTo>
                  <a:cubicBezTo>
                    <a:pt x="0" y="27534"/>
                    <a:pt x="27534" y="0"/>
                    <a:pt x="61499" y="0"/>
                  </a:cubicBezTo>
                  <a:lnTo>
                    <a:pt x="963482" y="0"/>
                  </a:lnTo>
                  <a:cubicBezTo>
                    <a:pt x="997447" y="0"/>
                    <a:pt x="1024981" y="27534"/>
                    <a:pt x="1024981" y="61499"/>
                  </a:cubicBezTo>
                  <a:lnTo>
                    <a:pt x="1024981" y="553489"/>
                  </a:lnTo>
                  <a:cubicBezTo>
                    <a:pt x="1024981" y="587454"/>
                    <a:pt x="997447" y="614988"/>
                    <a:pt x="963482" y="614988"/>
                  </a:cubicBezTo>
                  <a:lnTo>
                    <a:pt x="61499" y="614988"/>
                  </a:lnTo>
                  <a:cubicBezTo>
                    <a:pt x="27534" y="614988"/>
                    <a:pt x="0" y="587454"/>
                    <a:pt x="0" y="553489"/>
                  </a:cubicBezTo>
                  <a:lnTo>
                    <a:pt x="0" y="61499"/>
                  </a:lnTo>
                  <a:close/>
                </a:path>
              </a:pathLst>
            </a:custGeom>
            <a:solidFill>
              <a:srgbClr val="FF0000"/>
            </a:solidFill>
            <a:ln>
              <a:solidFill>
                <a:schemeClr val="tx1">
                  <a:lumMod val="85000"/>
                  <a:lumOff val="15000"/>
                </a:schemeClr>
              </a:solidFill>
            </a:ln>
          </p:spPr>
          <p:style>
            <a:lnRef idx="1">
              <a:schemeClr val="accent5"/>
            </a:lnRef>
            <a:fillRef idx="3">
              <a:schemeClr val="accent5"/>
            </a:fillRef>
            <a:effectRef idx="2">
              <a:schemeClr val="accent5"/>
            </a:effectRef>
            <a:fontRef idx="minor">
              <a:schemeClr val="lt1"/>
            </a:fontRef>
          </p:style>
          <p:txBody>
            <a:bodyPr spcFirstLastPara="0" vert="horz" wrap="square" lIns="71352" tIns="71352" rIns="71352" bIns="71352" numCol="1" spcCol="1270" anchor="ctr" anchorCtr="0">
              <a:noAutofit/>
            </a:bodyPr>
            <a:lstStyle/>
            <a:p>
              <a:pPr lvl="0" algn="ctr" defTabSz="622300">
                <a:lnSpc>
                  <a:spcPct val="90000"/>
                </a:lnSpc>
                <a:spcBef>
                  <a:spcPct val="0"/>
                </a:spcBef>
                <a:spcAft>
                  <a:spcPct val="35000"/>
                </a:spcAft>
              </a:pPr>
              <a:r>
                <a:rPr lang="tr-TR" sz="1400" kern="1200" dirty="0"/>
                <a:t>CBP2</a:t>
              </a:r>
            </a:p>
          </p:txBody>
        </p:sp>
        <p:sp>
          <p:nvSpPr>
            <p:cNvPr id="131" name="Freeform 130"/>
            <p:cNvSpPr/>
            <p:nvPr/>
          </p:nvSpPr>
          <p:spPr>
            <a:xfrm rot="21590766">
              <a:off x="9191323" y="8227856"/>
              <a:ext cx="217629" cy="254196"/>
            </a:xfrm>
            <a:custGeom>
              <a:avLst/>
              <a:gdLst>
                <a:gd name="connsiteX0" fmla="*/ 0 w 217628"/>
                <a:gd name="connsiteY0" fmla="*/ 50839 h 254195"/>
                <a:gd name="connsiteX1" fmla="*/ 108814 w 217628"/>
                <a:gd name="connsiteY1" fmla="*/ 50839 h 254195"/>
                <a:gd name="connsiteX2" fmla="*/ 108814 w 217628"/>
                <a:gd name="connsiteY2" fmla="*/ 0 h 254195"/>
                <a:gd name="connsiteX3" fmla="*/ 217628 w 217628"/>
                <a:gd name="connsiteY3" fmla="*/ 127098 h 254195"/>
                <a:gd name="connsiteX4" fmla="*/ 108814 w 217628"/>
                <a:gd name="connsiteY4" fmla="*/ 254195 h 254195"/>
                <a:gd name="connsiteX5" fmla="*/ 108814 w 217628"/>
                <a:gd name="connsiteY5" fmla="*/ 203356 h 254195"/>
                <a:gd name="connsiteX6" fmla="*/ 0 w 217628"/>
                <a:gd name="connsiteY6" fmla="*/ 203356 h 254195"/>
                <a:gd name="connsiteX7" fmla="*/ 0 w 217628"/>
                <a:gd name="connsiteY7" fmla="*/ 50839 h 254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7628" h="254195">
                  <a:moveTo>
                    <a:pt x="217628" y="203356"/>
                  </a:moveTo>
                  <a:lnTo>
                    <a:pt x="108814" y="203356"/>
                  </a:lnTo>
                  <a:lnTo>
                    <a:pt x="108814" y="254195"/>
                  </a:lnTo>
                  <a:lnTo>
                    <a:pt x="0" y="127097"/>
                  </a:lnTo>
                  <a:lnTo>
                    <a:pt x="108814" y="0"/>
                  </a:lnTo>
                  <a:lnTo>
                    <a:pt x="108814" y="50839"/>
                  </a:lnTo>
                  <a:lnTo>
                    <a:pt x="217628" y="50839"/>
                  </a:lnTo>
                  <a:lnTo>
                    <a:pt x="217628" y="203356"/>
                  </a:lnTo>
                  <a:close/>
                </a:path>
              </a:pathLst>
            </a:custGeom>
            <a:solidFill>
              <a:schemeClr val="tx1">
                <a:lumMod val="85000"/>
                <a:lumOff val="15000"/>
              </a:schemeClr>
            </a:solidFill>
            <a:ln>
              <a:solidFill>
                <a:schemeClr val="tx1">
                  <a:lumMod val="85000"/>
                  <a:lumOff val="15000"/>
                </a:schemeClr>
              </a:solidFill>
            </a:ln>
          </p:spPr>
          <p:style>
            <a:lnRef idx="1">
              <a:schemeClr val="accent5"/>
            </a:lnRef>
            <a:fillRef idx="3">
              <a:schemeClr val="accent5"/>
            </a:fillRef>
            <a:effectRef idx="2">
              <a:schemeClr val="accent5"/>
            </a:effectRef>
            <a:fontRef idx="minor">
              <a:schemeClr val="lt1"/>
            </a:fontRef>
          </p:style>
          <p:txBody>
            <a:bodyPr spcFirstLastPara="0" vert="horz" wrap="square" lIns="65288" tIns="50839" rIns="0" bIns="50839" numCol="1" spcCol="1270" anchor="ctr" anchorCtr="0">
              <a:noAutofit/>
            </a:bodyPr>
            <a:lstStyle/>
            <a:p>
              <a:pPr lvl="0" algn="ctr" defTabSz="444500">
                <a:lnSpc>
                  <a:spcPct val="90000"/>
                </a:lnSpc>
                <a:spcBef>
                  <a:spcPct val="0"/>
                </a:spcBef>
                <a:spcAft>
                  <a:spcPct val="35000"/>
                </a:spcAft>
              </a:pPr>
              <a:endParaRPr lang="tr-TR" sz="1000" kern="1200"/>
            </a:p>
          </p:txBody>
        </p:sp>
        <p:sp>
          <p:nvSpPr>
            <p:cNvPr id="132" name="Freeform 131"/>
            <p:cNvSpPr/>
            <p:nvPr/>
          </p:nvSpPr>
          <p:spPr>
            <a:xfrm>
              <a:off x="8076006" y="8049372"/>
              <a:ext cx="1024981" cy="614988"/>
            </a:xfrm>
            <a:custGeom>
              <a:avLst/>
              <a:gdLst>
                <a:gd name="connsiteX0" fmla="*/ 0 w 1024981"/>
                <a:gd name="connsiteY0" fmla="*/ 61499 h 614988"/>
                <a:gd name="connsiteX1" fmla="*/ 61499 w 1024981"/>
                <a:gd name="connsiteY1" fmla="*/ 0 h 614988"/>
                <a:gd name="connsiteX2" fmla="*/ 963482 w 1024981"/>
                <a:gd name="connsiteY2" fmla="*/ 0 h 614988"/>
                <a:gd name="connsiteX3" fmla="*/ 1024981 w 1024981"/>
                <a:gd name="connsiteY3" fmla="*/ 61499 h 614988"/>
                <a:gd name="connsiteX4" fmla="*/ 1024981 w 1024981"/>
                <a:gd name="connsiteY4" fmla="*/ 553489 h 614988"/>
                <a:gd name="connsiteX5" fmla="*/ 963482 w 1024981"/>
                <a:gd name="connsiteY5" fmla="*/ 614988 h 614988"/>
                <a:gd name="connsiteX6" fmla="*/ 61499 w 1024981"/>
                <a:gd name="connsiteY6" fmla="*/ 614988 h 614988"/>
                <a:gd name="connsiteX7" fmla="*/ 0 w 1024981"/>
                <a:gd name="connsiteY7" fmla="*/ 553489 h 614988"/>
                <a:gd name="connsiteX8" fmla="*/ 0 w 1024981"/>
                <a:gd name="connsiteY8" fmla="*/ 61499 h 6149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4981" h="614988">
                  <a:moveTo>
                    <a:pt x="0" y="61499"/>
                  </a:moveTo>
                  <a:cubicBezTo>
                    <a:pt x="0" y="27534"/>
                    <a:pt x="27534" y="0"/>
                    <a:pt x="61499" y="0"/>
                  </a:cubicBezTo>
                  <a:lnTo>
                    <a:pt x="963482" y="0"/>
                  </a:lnTo>
                  <a:cubicBezTo>
                    <a:pt x="997447" y="0"/>
                    <a:pt x="1024981" y="27534"/>
                    <a:pt x="1024981" y="61499"/>
                  </a:cubicBezTo>
                  <a:lnTo>
                    <a:pt x="1024981" y="553489"/>
                  </a:lnTo>
                  <a:cubicBezTo>
                    <a:pt x="1024981" y="587454"/>
                    <a:pt x="997447" y="614988"/>
                    <a:pt x="963482" y="614988"/>
                  </a:cubicBezTo>
                  <a:lnTo>
                    <a:pt x="61499" y="614988"/>
                  </a:lnTo>
                  <a:cubicBezTo>
                    <a:pt x="27534" y="614988"/>
                    <a:pt x="0" y="587454"/>
                    <a:pt x="0" y="553489"/>
                  </a:cubicBezTo>
                  <a:lnTo>
                    <a:pt x="0" y="61499"/>
                  </a:lnTo>
                  <a:close/>
                </a:path>
              </a:pathLst>
            </a:custGeom>
            <a:solidFill>
              <a:schemeClr val="tx1">
                <a:lumMod val="85000"/>
                <a:lumOff val="15000"/>
              </a:schemeClr>
            </a:solidFill>
            <a:ln>
              <a:solidFill>
                <a:schemeClr val="tx1">
                  <a:lumMod val="85000"/>
                  <a:lumOff val="15000"/>
                </a:schemeClr>
              </a:solidFill>
            </a:ln>
          </p:spPr>
          <p:style>
            <a:lnRef idx="1">
              <a:schemeClr val="accent5"/>
            </a:lnRef>
            <a:fillRef idx="3">
              <a:schemeClr val="accent5"/>
            </a:fillRef>
            <a:effectRef idx="2">
              <a:schemeClr val="accent5"/>
            </a:effectRef>
            <a:fontRef idx="minor">
              <a:schemeClr val="lt1"/>
            </a:fontRef>
          </p:style>
          <p:txBody>
            <a:bodyPr spcFirstLastPara="0" vert="horz" wrap="square" lIns="71352" tIns="71352" rIns="71352" bIns="71352" numCol="1" spcCol="1270" anchor="ctr" anchorCtr="0">
              <a:noAutofit/>
            </a:bodyPr>
            <a:lstStyle/>
            <a:p>
              <a:pPr lvl="0" algn="ctr" defTabSz="622300">
                <a:lnSpc>
                  <a:spcPct val="90000"/>
                </a:lnSpc>
                <a:spcBef>
                  <a:spcPct val="0"/>
                </a:spcBef>
                <a:spcAft>
                  <a:spcPct val="35000"/>
                </a:spcAft>
              </a:pPr>
              <a:r>
                <a:rPr lang="en-US" sz="1400" kern="1200" noProof="0" dirty="0" smtClean="0"/>
                <a:t>Press</a:t>
              </a:r>
              <a:endParaRPr lang="en-US" sz="1400" kern="1200" noProof="0" dirty="0"/>
            </a:p>
          </p:txBody>
        </p:sp>
        <p:sp>
          <p:nvSpPr>
            <p:cNvPr id="133" name="Freeform 132"/>
            <p:cNvSpPr/>
            <p:nvPr/>
          </p:nvSpPr>
          <p:spPr>
            <a:xfrm rot="21593128">
              <a:off x="7745196" y="8231228"/>
              <a:ext cx="224782" cy="254196"/>
            </a:xfrm>
            <a:custGeom>
              <a:avLst/>
              <a:gdLst>
                <a:gd name="connsiteX0" fmla="*/ 0 w 224781"/>
                <a:gd name="connsiteY0" fmla="*/ 50839 h 254195"/>
                <a:gd name="connsiteX1" fmla="*/ 112391 w 224781"/>
                <a:gd name="connsiteY1" fmla="*/ 50839 h 254195"/>
                <a:gd name="connsiteX2" fmla="*/ 112391 w 224781"/>
                <a:gd name="connsiteY2" fmla="*/ 0 h 254195"/>
                <a:gd name="connsiteX3" fmla="*/ 224781 w 224781"/>
                <a:gd name="connsiteY3" fmla="*/ 127098 h 254195"/>
                <a:gd name="connsiteX4" fmla="*/ 112391 w 224781"/>
                <a:gd name="connsiteY4" fmla="*/ 254195 h 254195"/>
                <a:gd name="connsiteX5" fmla="*/ 112391 w 224781"/>
                <a:gd name="connsiteY5" fmla="*/ 203356 h 254195"/>
                <a:gd name="connsiteX6" fmla="*/ 0 w 224781"/>
                <a:gd name="connsiteY6" fmla="*/ 203356 h 254195"/>
                <a:gd name="connsiteX7" fmla="*/ 0 w 224781"/>
                <a:gd name="connsiteY7" fmla="*/ 50839 h 254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4781" h="254195">
                  <a:moveTo>
                    <a:pt x="224781" y="203356"/>
                  </a:moveTo>
                  <a:lnTo>
                    <a:pt x="112390" y="203356"/>
                  </a:lnTo>
                  <a:lnTo>
                    <a:pt x="112390" y="254195"/>
                  </a:lnTo>
                  <a:lnTo>
                    <a:pt x="0" y="127097"/>
                  </a:lnTo>
                  <a:lnTo>
                    <a:pt x="112390" y="0"/>
                  </a:lnTo>
                  <a:lnTo>
                    <a:pt x="112390" y="50839"/>
                  </a:lnTo>
                  <a:lnTo>
                    <a:pt x="224781" y="50839"/>
                  </a:lnTo>
                  <a:lnTo>
                    <a:pt x="224781" y="203356"/>
                  </a:lnTo>
                  <a:close/>
                </a:path>
              </a:pathLst>
            </a:custGeom>
            <a:solidFill>
              <a:schemeClr val="tx1">
                <a:lumMod val="85000"/>
                <a:lumOff val="15000"/>
              </a:schemeClr>
            </a:solidFill>
            <a:ln>
              <a:solidFill>
                <a:schemeClr val="tx1">
                  <a:lumMod val="85000"/>
                  <a:lumOff val="15000"/>
                </a:schemeClr>
              </a:solidFill>
            </a:ln>
          </p:spPr>
          <p:style>
            <a:lnRef idx="1">
              <a:schemeClr val="accent5"/>
            </a:lnRef>
            <a:fillRef idx="3">
              <a:schemeClr val="accent5"/>
            </a:fillRef>
            <a:effectRef idx="2">
              <a:schemeClr val="accent5"/>
            </a:effectRef>
            <a:fontRef idx="minor">
              <a:schemeClr val="lt1"/>
            </a:fontRef>
          </p:style>
          <p:txBody>
            <a:bodyPr spcFirstLastPara="0" vert="horz" wrap="square" lIns="67434" tIns="50840" rIns="0" bIns="50838" numCol="1" spcCol="1270" anchor="ctr" anchorCtr="0">
              <a:noAutofit/>
            </a:bodyPr>
            <a:lstStyle/>
            <a:p>
              <a:pPr lvl="0" algn="ctr" defTabSz="444500">
                <a:lnSpc>
                  <a:spcPct val="90000"/>
                </a:lnSpc>
                <a:spcBef>
                  <a:spcPct val="0"/>
                </a:spcBef>
                <a:spcAft>
                  <a:spcPct val="35000"/>
                </a:spcAft>
              </a:pPr>
              <a:endParaRPr lang="tr-TR" sz="1000" kern="1200"/>
            </a:p>
          </p:txBody>
        </p:sp>
        <p:sp>
          <p:nvSpPr>
            <p:cNvPr id="134" name="Freeform 133"/>
            <p:cNvSpPr/>
            <p:nvPr/>
          </p:nvSpPr>
          <p:spPr>
            <a:xfrm>
              <a:off x="6626910" y="8052268"/>
              <a:ext cx="1024981" cy="614988"/>
            </a:xfrm>
            <a:custGeom>
              <a:avLst/>
              <a:gdLst>
                <a:gd name="connsiteX0" fmla="*/ 0 w 1024981"/>
                <a:gd name="connsiteY0" fmla="*/ 61499 h 614988"/>
                <a:gd name="connsiteX1" fmla="*/ 61499 w 1024981"/>
                <a:gd name="connsiteY1" fmla="*/ 0 h 614988"/>
                <a:gd name="connsiteX2" fmla="*/ 963482 w 1024981"/>
                <a:gd name="connsiteY2" fmla="*/ 0 h 614988"/>
                <a:gd name="connsiteX3" fmla="*/ 1024981 w 1024981"/>
                <a:gd name="connsiteY3" fmla="*/ 61499 h 614988"/>
                <a:gd name="connsiteX4" fmla="*/ 1024981 w 1024981"/>
                <a:gd name="connsiteY4" fmla="*/ 553489 h 614988"/>
                <a:gd name="connsiteX5" fmla="*/ 963482 w 1024981"/>
                <a:gd name="connsiteY5" fmla="*/ 614988 h 614988"/>
                <a:gd name="connsiteX6" fmla="*/ 61499 w 1024981"/>
                <a:gd name="connsiteY6" fmla="*/ 614988 h 614988"/>
                <a:gd name="connsiteX7" fmla="*/ 0 w 1024981"/>
                <a:gd name="connsiteY7" fmla="*/ 553489 h 614988"/>
                <a:gd name="connsiteX8" fmla="*/ 0 w 1024981"/>
                <a:gd name="connsiteY8" fmla="*/ 61499 h 6149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4981" h="614988">
                  <a:moveTo>
                    <a:pt x="0" y="61499"/>
                  </a:moveTo>
                  <a:cubicBezTo>
                    <a:pt x="0" y="27534"/>
                    <a:pt x="27534" y="0"/>
                    <a:pt x="61499" y="0"/>
                  </a:cubicBezTo>
                  <a:lnTo>
                    <a:pt x="963482" y="0"/>
                  </a:lnTo>
                  <a:cubicBezTo>
                    <a:pt x="997447" y="0"/>
                    <a:pt x="1024981" y="27534"/>
                    <a:pt x="1024981" y="61499"/>
                  </a:cubicBezTo>
                  <a:lnTo>
                    <a:pt x="1024981" y="553489"/>
                  </a:lnTo>
                  <a:cubicBezTo>
                    <a:pt x="1024981" y="587454"/>
                    <a:pt x="997447" y="614988"/>
                    <a:pt x="963482" y="614988"/>
                  </a:cubicBezTo>
                  <a:lnTo>
                    <a:pt x="61499" y="614988"/>
                  </a:lnTo>
                  <a:cubicBezTo>
                    <a:pt x="27534" y="614988"/>
                    <a:pt x="0" y="587454"/>
                    <a:pt x="0" y="553489"/>
                  </a:cubicBezTo>
                  <a:lnTo>
                    <a:pt x="0" y="61499"/>
                  </a:lnTo>
                  <a:close/>
                </a:path>
              </a:pathLst>
            </a:custGeom>
            <a:solidFill>
              <a:srgbClr val="FF0000"/>
            </a:solidFill>
            <a:ln>
              <a:solidFill>
                <a:schemeClr val="tx1">
                  <a:lumMod val="85000"/>
                  <a:lumOff val="15000"/>
                </a:schemeClr>
              </a:solidFill>
            </a:ln>
          </p:spPr>
          <p:style>
            <a:lnRef idx="1">
              <a:schemeClr val="accent5"/>
            </a:lnRef>
            <a:fillRef idx="3">
              <a:schemeClr val="accent5"/>
            </a:fillRef>
            <a:effectRef idx="2">
              <a:schemeClr val="accent5"/>
            </a:effectRef>
            <a:fontRef idx="minor">
              <a:schemeClr val="lt1"/>
            </a:fontRef>
          </p:style>
          <p:txBody>
            <a:bodyPr spcFirstLastPara="0" vert="horz" wrap="square" lIns="71352" tIns="71352" rIns="71352" bIns="71352" numCol="1" spcCol="1270" anchor="ctr" anchorCtr="0">
              <a:noAutofit/>
            </a:bodyPr>
            <a:lstStyle/>
            <a:p>
              <a:pPr lvl="0" algn="ctr" defTabSz="622300">
                <a:lnSpc>
                  <a:spcPct val="90000"/>
                </a:lnSpc>
                <a:spcBef>
                  <a:spcPct val="0"/>
                </a:spcBef>
                <a:spcAft>
                  <a:spcPct val="35000"/>
                </a:spcAft>
              </a:pPr>
              <a:r>
                <a:rPr lang="en-US" sz="1400" kern="1200" noProof="0" dirty="0" smtClean="0"/>
                <a:t>Finished control</a:t>
              </a:r>
              <a:endParaRPr lang="en-US" sz="1400" kern="1200" noProof="0" dirty="0"/>
            </a:p>
          </p:txBody>
        </p:sp>
        <p:sp>
          <p:nvSpPr>
            <p:cNvPr id="135" name="Freeform 134"/>
            <p:cNvSpPr/>
            <p:nvPr/>
          </p:nvSpPr>
          <p:spPr>
            <a:xfrm rot="21559807">
              <a:off x="6332211" y="8240931"/>
              <a:ext cx="200254" cy="254196"/>
            </a:xfrm>
            <a:custGeom>
              <a:avLst/>
              <a:gdLst>
                <a:gd name="connsiteX0" fmla="*/ 0 w 200253"/>
                <a:gd name="connsiteY0" fmla="*/ 50839 h 254195"/>
                <a:gd name="connsiteX1" fmla="*/ 100127 w 200253"/>
                <a:gd name="connsiteY1" fmla="*/ 50839 h 254195"/>
                <a:gd name="connsiteX2" fmla="*/ 100127 w 200253"/>
                <a:gd name="connsiteY2" fmla="*/ 0 h 254195"/>
                <a:gd name="connsiteX3" fmla="*/ 200253 w 200253"/>
                <a:gd name="connsiteY3" fmla="*/ 127098 h 254195"/>
                <a:gd name="connsiteX4" fmla="*/ 100127 w 200253"/>
                <a:gd name="connsiteY4" fmla="*/ 254195 h 254195"/>
                <a:gd name="connsiteX5" fmla="*/ 100127 w 200253"/>
                <a:gd name="connsiteY5" fmla="*/ 203356 h 254195"/>
                <a:gd name="connsiteX6" fmla="*/ 0 w 200253"/>
                <a:gd name="connsiteY6" fmla="*/ 203356 h 254195"/>
                <a:gd name="connsiteX7" fmla="*/ 0 w 200253"/>
                <a:gd name="connsiteY7" fmla="*/ 50839 h 254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0253" h="254195">
                  <a:moveTo>
                    <a:pt x="200253" y="203356"/>
                  </a:moveTo>
                  <a:lnTo>
                    <a:pt x="100126" y="203356"/>
                  </a:lnTo>
                  <a:lnTo>
                    <a:pt x="100126" y="254195"/>
                  </a:lnTo>
                  <a:lnTo>
                    <a:pt x="0" y="127097"/>
                  </a:lnTo>
                  <a:lnTo>
                    <a:pt x="100126" y="0"/>
                  </a:lnTo>
                  <a:lnTo>
                    <a:pt x="100126" y="50839"/>
                  </a:lnTo>
                  <a:lnTo>
                    <a:pt x="200253" y="50839"/>
                  </a:lnTo>
                  <a:lnTo>
                    <a:pt x="200253" y="203356"/>
                  </a:lnTo>
                  <a:close/>
                </a:path>
              </a:pathLst>
            </a:custGeom>
            <a:solidFill>
              <a:schemeClr val="tx1">
                <a:lumMod val="85000"/>
                <a:lumOff val="15000"/>
              </a:schemeClr>
            </a:solidFill>
            <a:ln>
              <a:solidFill>
                <a:schemeClr val="tx1">
                  <a:lumMod val="85000"/>
                  <a:lumOff val="15000"/>
                </a:schemeClr>
              </a:solidFill>
            </a:ln>
          </p:spPr>
          <p:style>
            <a:lnRef idx="1">
              <a:schemeClr val="accent5"/>
            </a:lnRef>
            <a:fillRef idx="3">
              <a:schemeClr val="accent5"/>
            </a:fillRef>
            <a:effectRef idx="2">
              <a:schemeClr val="accent5"/>
            </a:effectRef>
            <a:fontRef idx="minor">
              <a:schemeClr val="lt1"/>
            </a:fontRef>
          </p:style>
          <p:txBody>
            <a:bodyPr spcFirstLastPara="0" vert="horz" wrap="square" lIns="60076" tIns="50840" rIns="0" bIns="50838" numCol="1" spcCol="1270" anchor="ctr" anchorCtr="0">
              <a:noAutofit/>
            </a:bodyPr>
            <a:lstStyle/>
            <a:p>
              <a:pPr lvl="0" algn="ctr" defTabSz="444500">
                <a:lnSpc>
                  <a:spcPct val="90000"/>
                </a:lnSpc>
                <a:spcBef>
                  <a:spcPct val="0"/>
                </a:spcBef>
                <a:spcAft>
                  <a:spcPct val="35000"/>
                </a:spcAft>
              </a:pPr>
              <a:endParaRPr lang="tr-TR" sz="1000" kern="1200"/>
            </a:p>
          </p:txBody>
        </p:sp>
        <p:sp>
          <p:nvSpPr>
            <p:cNvPr id="136" name="Freeform 135"/>
            <p:cNvSpPr/>
            <p:nvPr/>
          </p:nvSpPr>
          <p:spPr>
            <a:xfrm>
              <a:off x="5224118" y="8068670"/>
              <a:ext cx="1024981" cy="614988"/>
            </a:xfrm>
            <a:custGeom>
              <a:avLst/>
              <a:gdLst>
                <a:gd name="connsiteX0" fmla="*/ 0 w 1024981"/>
                <a:gd name="connsiteY0" fmla="*/ 61499 h 614988"/>
                <a:gd name="connsiteX1" fmla="*/ 61499 w 1024981"/>
                <a:gd name="connsiteY1" fmla="*/ 0 h 614988"/>
                <a:gd name="connsiteX2" fmla="*/ 963482 w 1024981"/>
                <a:gd name="connsiteY2" fmla="*/ 0 h 614988"/>
                <a:gd name="connsiteX3" fmla="*/ 1024981 w 1024981"/>
                <a:gd name="connsiteY3" fmla="*/ 61499 h 614988"/>
                <a:gd name="connsiteX4" fmla="*/ 1024981 w 1024981"/>
                <a:gd name="connsiteY4" fmla="*/ 553489 h 614988"/>
                <a:gd name="connsiteX5" fmla="*/ 963482 w 1024981"/>
                <a:gd name="connsiteY5" fmla="*/ 614988 h 614988"/>
                <a:gd name="connsiteX6" fmla="*/ 61499 w 1024981"/>
                <a:gd name="connsiteY6" fmla="*/ 614988 h 614988"/>
                <a:gd name="connsiteX7" fmla="*/ 0 w 1024981"/>
                <a:gd name="connsiteY7" fmla="*/ 553489 h 614988"/>
                <a:gd name="connsiteX8" fmla="*/ 0 w 1024981"/>
                <a:gd name="connsiteY8" fmla="*/ 61499 h 6149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4981" h="614988">
                  <a:moveTo>
                    <a:pt x="0" y="61499"/>
                  </a:moveTo>
                  <a:cubicBezTo>
                    <a:pt x="0" y="27534"/>
                    <a:pt x="27534" y="0"/>
                    <a:pt x="61499" y="0"/>
                  </a:cubicBezTo>
                  <a:lnTo>
                    <a:pt x="963482" y="0"/>
                  </a:lnTo>
                  <a:cubicBezTo>
                    <a:pt x="997447" y="0"/>
                    <a:pt x="1024981" y="27534"/>
                    <a:pt x="1024981" y="61499"/>
                  </a:cubicBezTo>
                  <a:lnTo>
                    <a:pt x="1024981" y="553489"/>
                  </a:lnTo>
                  <a:cubicBezTo>
                    <a:pt x="1024981" y="587454"/>
                    <a:pt x="997447" y="614988"/>
                    <a:pt x="963482" y="614988"/>
                  </a:cubicBezTo>
                  <a:lnTo>
                    <a:pt x="61499" y="614988"/>
                  </a:lnTo>
                  <a:cubicBezTo>
                    <a:pt x="27534" y="614988"/>
                    <a:pt x="0" y="587454"/>
                    <a:pt x="0" y="553489"/>
                  </a:cubicBezTo>
                  <a:lnTo>
                    <a:pt x="0" y="61499"/>
                  </a:lnTo>
                  <a:close/>
                </a:path>
              </a:pathLst>
            </a:custGeom>
            <a:solidFill>
              <a:schemeClr val="tx1">
                <a:lumMod val="85000"/>
                <a:lumOff val="15000"/>
              </a:schemeClr>
            </a:solidFill>
            <a:ln>
              <a:solidFill>
                <a:schemeClr val="tx1">
                  <a:lumMod val="85000"/>
                  <a:lumOff val="15000"/>
                </a:schemeClr>
              </a:solidFill>
            </a:ln>
          </p:spPr>
          <p:style>
            <a:lnRef idx="1">
              <a:schemeClr val="accent5"/>
            </a:lnRef>
            <a:fillRef idx="3">
              <a:schemeClr val="accent5"/>
            </a:fillRef>
            <a:effectRef idx="2">
              <a:schemeClr val="accent5"/>
            </a:effectRef>
            <a:fontRef idx="minor">
              <a:schemeClr val="lt1"/>
            </a:fontRef>
          </p:style>
          <p:txBody>
            <a:bodyPr spcFirstLastPara="0" vert="horz" wrap="square" lIns="71352" tIns="71352" rIns="71352" bIns="71352" numCol="1" spcCol="1270" anchor="ctr" anchorCtr="0">
              <a:noAutofit/>
            </a:bodyPr>
            <a:lstStyle/>
            <a:p>
              <a:pPr lvl="0" algn="ctr" defTabSz="622300">
                <a:lnSpc>
                  <a:spcPct val="90000"/>
                </a:lnSpc>
                <a:spcBef>
                  <a:spcPct val="0"/>
                </a:spcBef>
                <a:spcAft>
                  <a:spcPct val="35000"/>
                </a:spcAft>
              </a:pPr>
              <a:r>
                <a:rPr lang="en-US" sz="1400" kern="1200" noProof="0" dirty="0" smtClean="0"/>
                <a:t>Storage</a:t>
              </a:r>
              <a:endParaRPr lang="en-US" sz="1400" kern="1200" noProof="0" dirty="0"/>
            </a:p>
          </p:txBody>
        </p:sp>
        <p:sp>
          <p:nvSpPr>
            <p:cNvPr id="137" name="Freeform 136"/>
            <p:cNvSpPr/>
            <p:nvPr/>
          </p:nvSpPr>
          <p:spPr>
            <a:xfrm rot="21533992">
              <a:off x="4887265" y="8263178"/>
              <a:ext cx="228914" cy="254196"/>
            </a:xfrm>
            <a:custGeom>
              <a:avLst/>
              <a:gdLst>
                <a:gd name="connsiteX0" fmla="*/ 0 w 228914"/>
                <a:gd name="connsiteY0" fmla="*/ 50839 h 254195"/>
                <a:gd name="connsiteX1" fmla="*/ 114457 w 228914"/>
                <a:gd name="connsiteY1" fmla="*/ 50839 h 254195"/>
                <a:gd name="connsiteX2" fmla="*/ 114457 w 228914"/>
                <a:gd name="connsiteY2" fmla="*/ 0 h 254195"/>
                <a:gd name="connsiteX3" fmla="*/ 228914 w 228914"/>
                <a:gd name="connsiteY3" fmla="*/ 127098 h 254195"/>
                <a:gd name="connsiteX4" fmla="*/ 114457 w 228914"/>
                <a:gd name="connsiteY4" fmla="*/ 254195 h 254195"/>
                <a:gd name="connsiteX5" fmla="*/ 114457 w 228914"/>
                <a:gd name="connsiteY5" fmla="*/ 203356 h 254195"/>
                <a:gd name="connsiteX6" fmla="*/ 0 w 228914"/>
                <a:gd name="connsiteY6" fmla="*/ 203356 h 254195"/>
                <a:gd name="connsiteX7" fmla="*/ 0 w 228914"/>
                <a:gd name="connsiteY7" fmla="*/ 50839 h 254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914" h="254195">
                  <a:moveTo>
                    <a:pt x="228914" y="203356"/>
                  </a:moveTo>
                  <a:lnTo>
                    <a:pt x="114457" y="203356"/>
                  </a:lnTo>
                  <a:lnTo>
                    <a:pt x="114457" y="254195"/>
                  </a:lnTo>
                  <a:lnTo>
                    <a:pt x="0" y="127097"/>
                  </a:lnTo>
                  <a:lnTo>
                    <a:pt x="114457" y="0"/>
                  </a:lnTo>
                  <a:lnTo>
                    <a:pt x="114457" y="50839"/>
                  </a:lnTo>
                  <a:lnTo>
                    <a:pt x="228914" y="50839"/>
                  </a:lnTo>
                  <a:lnTo>
                    <a:pt x="228914" y="203356"/>
                  </a:lnTo>
                  <a:close/>
                </a:path>
              </a:pathLst>
            </a:custGeom>
            <a:solidFill>
              <a:schemeClr val="tx1">
                <a:lumMod val="85000"/>
                <a:lumOff val="15000"/>
              </a:schemeClr>
            </a:solidFill>
            <a:ln>
              <a:solidFill>
                <a:schemeClr val="tx1">
                  <a:lumMod val="85000"/>
                  <a:lumOff val="15000"/>
                </a:schemeClr>
              </a:solidFill>
            </a:ln>
          </p:spPr>
          <p:style>
            <a:lnRef idx="1">
              <a:schemeClr val="accent5"/>
            </a:lnRef>
            <a:fillRef idx="3">
              <a:schemeClr val="accent5"/>
            </a:fillRef>
            <a:effectRef idx="2">
              <a:schemeClr val="accent5"/>
            </a:effectRef>
            <a:fontRef idx="minor">
              <a:schemeClr val="lt1"/>
            </a:fontRef>
          </p:style>
          <p:txBody>
            <a:bodyPr spcFirstLastPara="0" vert="horz" wrap="square" lIns="68674" tIns="50840" rIns="-1" bIns="50838" numCol="1" spcCol="1270" anchor="ctr" anchorCtr="0">
              <a:noAutofit/>
            </a:bodyPr>
            <a:lstStyle/>
            <a:p>
              <a:pPr lvl="0" algn="ctr" defTabSz="444500">
                <a:lnSpc>
                  <a:spcPct val="90000"/>
                </a:lnSpc>
                <a:spcBef>
                  <a:spcPct val="0"/>
                </a:spcBef>
                <a:spcAft>
                  <a:spcPct val="35000"/>
                </a:spcAft>
              </a:pPr>
              <a:endParaRPr lang="tr-TR" sz="1000" kern="1200"/>
            </a:p>
          </p:txBody>
        </p:sp>
        <p:sp>
          <p:nvSpPr>
            <p:cNvPr id="138" name="Freeform 137"/>
            <p:cNvSpPr/>
            <p:nvPr/>
          </p:nvSpPr>
          <p:spPr>
            <a:xfrm>
              <a:off x="3767301" y="8096646"/>
              <a:ext cx="1024981" cy="614988"/>
            </a:xfrm>
            <a:custGeom>
              <a:avLst/>
              <a:gdLst>
                <a:gd name="connsiteX0" fmla="*/ 0 w 1024981"/>
                <a:gd name="connsiteY0" fmla="*/ 61499 h 614988"/>
                <a:gd name="connsiteX1" fmla="*/ 61499 w 1024981"/>
                <a:gd name="connsiteY1" fmla="*/ 0 h 614988"/>
                <a:gd name="connsiteX2" fmla="*/ 963482 w 1024981"/>
                <a:gd name="connsiteY2" fmla="*/ 0 h 614988"/>
                <a:gd name="connsiteX3" fmla="*/ 1024981 w 1024981"/>
                <a:gd name="connsiteY3" fmla="*/ 61499 h 614988"/>
                <a:gd name="connsiteX4" fmla="*/ 1024981 w 1024981"/>
                <a:gd name="connsiteY4" fmla="*/ 553489 h 614988"/>
                <a:gd name="connsiteX5" fmla="*/ 963482 w 1024981"/>
                <a:gd name="connsiteY5" fmla="*/ 614988 h 614988"/>
                <a:gd name="connsiteX6" fmla="*/ 61499 w 1024981"/>
                <a:gd name="connsiteY6" fmla="*/ 614988 h 614988"/>
                <a:gd name="connsiteX7" fmla="*/ 0 w 1024981"/>
                <a:gd name="connsiteY7" fmla="*/ 553489 h 614988"/>
                <a:gd name="connsiteX8" fmla="*/ 0 w 1024981"/>
                <a:gd name="connsiteY8" fmla="*/ 61499 h 6149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4981" h="614988">
                  <a:moveTo>
                    <a:pt x="0" y="61499"/>
                  </a:moveTo>
                  <a:cubicBezTo>
                    <a:pt x="0" y="27534"/>
                    <a:pt x="27534" y="0"/>
                    <a:pt x="61499" y="0"/>
                  </a:cubicBezTo>
                  <a:lnTo>
                    <a:pt x="963482" y="0"/>
                  </a:lnTo>
                  <a:cubicBezTo>
                    <a:pt x="997447" y="0"/>
                    <a:pt x="1024981" y="27534"/>
                    <a:pt x="1024981" y="61499"/>
                  </a:cubicBezTo>
                  <a:lnTo>
                    <a:pt x="1024981" y="553489"/>
                  </a:lnTo>
                  <a:cubicBezTo>
                    <a:pt x="1024981" y="587454"/>
                    <a:pt x="997447" y="614988"/>
                    <a:pt x="963482" y="614988"/>
                  </a:cubicBezTo>
                  <a:lnTo>
                    <a:pt x="61499" y="614988"/>
                  </a:lnTo>
                  <a:cubicBezTo>
                    <a:pt x="27534" y="614988"/>
                    <a:pt x="0" y="587454"/>
                    <a:pt x="0" y="553489"/>
                  </a:cubicBezTo>
                  <a:lnTo>
                    <a:pt x="0" y="61499"/>
                  </a:lnTo>
                  <a:close/>
                </a:path>
              </a:pathLst>
            </a:custGeom>
            <a:solidFill>
              <a:srgbClr val="FF0000"/>
            </a:solidFill>
            <a:ln>
              <a:solidFill>
                <a:schemeClr val="tx1">
                  <a:lumMod val="85000"/>
                  <a:lumOff val="15000"/>
                </a:schemeClr>
              </a:solidFill>
            </a:ln>
          </p:spPr>
          <p:style>
            <a:lnRef idx="1">
              <a:schemeClr val="accent5"/>
            </a:lnRef>
            <a:fillRef idx="3">
              <a:schemeClr val="accent5"/>
            </a:fillRef>
            <a:effectRef idx="2">
              <a:schemeClr val="accent5"/>
            </a:effectRef>
            <a:fontRef idx="minor">
              <a:schemeClr val="lt1"/>
            </a:fontRef>
          </p:style>
          <p:txBody>
            <a:bodyPr spcFirstLastPara="0" vert="horz" wrap="square" lIns="71352" tIns="71352" rIns="71352" bIns="71352" numCol="1" spcCol="1270" anchor="ctr" anchorCtr="0">
              <a:noAutofit/>
            </a:bodyPr>
            <a:lstStyle/>
            <a:p>
              <a:pPr lvl="0" algn="ctr" defTabSz="622300">
                <a:lnSpc>
                  <a:spcPct val="90000"/>
                </a:lnSpc>
                <a:spcBef>
                  <a:spcPct val="0"/>
                </a:spcBef>
                <a:spcAft>
                  <a:spcPct val="35000"/>
                </a:spcAft>
              </a:pPr>
              <a:r>
                <a:rPr lang="en-US" sz="1400" kern="1200" noProof="0" dirty="0" smtClean="0"/>
                <a:t>AQL Control</a:t>
              </a:r>
              <a:endParaRPr lang="en-US" sz="1400" kern="1200" noProof="0" dirty="0"/>
            </a:p>
          </p:txBody>
        </p:sp>
        <p:sp>
          <p:nvSpPr>
            <p:cNvPr id="139" name="Freeform 138"/>
            <p:cNvSpPr/>
            <p:nvPr/>
          </p:nvSpPr>
          <p:spPr>
            <a:xfrm rot="21576848">
              <a:off x="3448528" y="8281911"/>
              <a:ext cx="216605" cy="254195"/>
            </a:xfrm>
            <a:custGeom>
              <a:avLst/>
              <a:gdLst>
                <a:gd name="connsiteX0" fmla="*/ 0 w 216605"/>
                <a:gd name="connsiteY0" fmla="*/ 50839 h 254195"/>
                <a:gd name="connsiteX1" fmla="*/ 108303 w 216605"/>
                <a:gd name="connsiteY1" fmla="*/ 50839 h 254195"/>
                <a:gd name="connsiteX2" fmla="*/ 108303 w 216605"/>
                <a:gd name="connsiteY2" fmla="*/ 0 h 254195"/>
                <a:gd name="connsiteX3" fmla="*/ 216605 w 216605"/>
                <a:gd name="connsiteY3" fmla="*/ 127098 h 254195"/>
                <a:gd name="connsiteX4" fmla="*/ 108303 w 216605"/>
                <a:gd name="connsiteY4" fmla="*/ 254195 h 254195"/>
                <a:gd name="connsiteX5" fmla="*/ 108303 w 216605"/>
                <a:gd name="connsiteY5" fmla="*/ 203356 h 254195"/>
                <a:gd name="connsiteX6" fmla="*/ 0 w 216605"/>
                <a:gd name="connsiteY6" fmla="*/ 203356 h 254195"/>
                <a:gd name="connsiteX7" fmla="*/ 0 w 216605"/>
                <a:gd name="connsiteY7" fmla="*/ 50839 h 254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6605" h="254195">
                  <a:moveTo>
                    <a:pt x="216605" y="203356"/>
                  </a:moveTo>
                  <a:lnTo>
                    <a:pt x="108302" y="203356"/>
                  </a:lnTo>
                  <a:lnTo>
                    <a:pt x="108302" y="254195"/>
                  </a:lnTo>
                  <a:lnTo>
                    <a:pt x="0" y="127097"/>
                  </a:lnTo>
                  <a:lnTo>
                    <a:pt x="108302" y="0"/>
                  </a:lnTo>
                  <a:lnTo>
                    <a:pt x="108302" y="50839"/>
                  </a:lnTo>
                  <a:lnTo>
                    <a:pt x="216605" y="50839"/>
                  </a:lnTo>
                  <a:lnTo>
                    <a:pt x="216605" y="203356"/>
                  </a:lnTo>
                  <a:close/>
                </a:path>
              </a:pathLst>
            </a:custGeom>
            <a:solidFill>
              <a:schemeClr val="tx1">
                <a:lumMod val="85000"/>
                <a:lumOff val="15000"/>
              </a:schemeClr>
            </a:solidFill>
            <a:ln>
              <a:solidFill>
                <a:schemeClr val="tx1">
                  <a:lumMod val="85000"/>
                  <a:lumOff val="15000"/>
                </a:schemeClr>
              </a:solidFill>
            </a:ln>
          </p:spPr>
          <p:style>
            <a:lnRef idx="1">
              <a:schemeClr val="accent5"/>
            </a:lnRef>
            <a:fillRef idx="3">
              <a:schemeClr val="accent5"/>
            </a:fillRef>
            <a:effectRef idx="2">
              <a:schemeClr val="accent5"/>
            </a:effectRef>
            <a:fontRef idx="minor">
              <a:schemeClr val="lt1"/>
            </a:fontRef>
          </p:style>
          <p:txBody>
            <a:bodyPr spcFirstLastPara="0" vert="horz" wrap="square" lIns="64980" tIns="50838" rIns="0" bIns="50839" numCol="1" spcCol="1270" anchor="ctr" anchorCtr="0">
              <a:noAutofit/>
            </a:bodyPr>
            <a:lstStyle/>
            <a:p>
              <a:pPr lvl="0" algn="ctr" defTabSz="444500">
                <a:lnSpc>
                  <a:spcPct val="90000"/>
                </a:lnSpc>
                <a:spcBef>
                  <a:spcPct val="0"/>
                </a:spcBef>
                <a:spcAft>
                  <a:spcPct val="35000"/>
                </a:spcAft>
              </a:pPr>
              <a:endParaRPr lang="tr-TR" sz="1000" kern="1200"/>
            </a:p>
          </p:txBody>
        </p:sp>
        <p:sp>
          <p:nvSpPr>
            <p:cNvPr id="140" name="Freeform 139"/>
            <p:cNvSpPr/>
            <p:nvPr/>
          </p:nvSpPr>
          <p:spPr>
            <a:xfrm>
              <a:off x="2333639" y="8106301"/>
              <a:ext cx="1024981" cy="614988"/>
            </a:xfrm>
            <a:custGeom>
              <a:avLst/>
              <a:gdLst>
                <a:gd name="connsiteX0" fmla="*/ 0 w 1024981"/>
                <a:gd name="connsiteY0" fmla="*/ 61499 h 614988"/>
                <a:gd name="connsiteX1" fmla="*/ 61499 w 1024981"/>
                <a:gd name="connsiteY1" fmla="*/ 0 h 614988"/>
                <a:gd name="connsiteX2" fmla="*/ 963482 w 1024981"/>
                <a:gd name="connsiteY2" fmla="*/ 0 h 614988"/>
                <a:gd name="connsiteX3" fmla="*/ 1024981 w 1024981"/>
                <a:gd name="connsiteY3" fmla="*/ 61499 h 614988"/>
                <a:gd name="connsiteX4" fmla="*/ 1024981 w 1024981"/>
                <a:gd name="connsiteY4" fmla="*/ 553489 h 614988"/>
                <a:gd name="connsiteX5" fmla="*/ 963482 w 1024981"/>
                <a:gd name="connsiteY5" fmla="*/ 614988 h 614988"/>
                <a:gd name="connsiteX6" fmla="*/ 61499 w 1024981"/>
                <a:gd name="connsiteY6" fmla="*/ 614988 h 614988"/>
                <a:gd name="connsiteX7" fmla="*/ 0 w 1024981"/>
                <a:gd name="connsiteY7" fmla="*/ 553489 h 614988"/>
                <a:gd name="connsiteX8" fmla="*/ 0 w 1024981"/>
                <a:gd name="connsiteY8" fmla="*/ 61499 h 6149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4981" h="614988">
                  <a:moveTo>
                    <a:pt x="0" y="61499"/>
                  </a:moveTo>
                  <a:cubicBezTo>
                    <a:pt x="0" y="27534"/>
                    <a:pt x="27534" y="0"/>
                    <a:pt x="61499" y="0"/>
                  </a:cubicBezTo>
                  <a:lnTo>
                    <a:pt x="963482" y="0"/>
                  </a:lnTo>
                  <a:cubicBezTo>
                    <a:pt x="997447" y="0"/>
                    <a:pt x="1024981" y="27534"/>
                    <a:pt x="1024981" y="61499"/>
                  </a:cubicBezTo>
                  <a:lnTo>
                    <a:pt x="1024981" y="553489"/>
                  </a:lnTo>
                  <a:cubicBezTo>
                    <a:pt x="1024981" y="587454"/>
                    <a:pt x="997447" y="614988"/>
                    <a:pt x="963482" y="614988"/>
                  </a:cubicBezTo>
                  <a:lnTo>
                    <a:pt x="61499" y="614988"/>
                  </a:lnTo>
                  <a:cubicBezTo>
                    <a:pt x="27534" y="614988"/>
                    <a:pt x="0" y="587454"/>
                    <a:pt x="0" y="553489"/>
                  </a:cubicBezTo>
                  <a:lnTo>
                    <a:pt x="0" y="61499"/>
                  </a:lnTo>
                  <a:close/>
                </a:path>
              </a:pathLst>
            </a:custGeom>
            <a:solidFill>
              <a:schemeClr val="tx1">
                <a:lumMod val="85000"/>
                <a:lumOff val="15000"/>
              </a:schemeClr>
            </a:solidFill>
            <a:ln>
              <a:solidFill>
                <a:schemeClr val="tx1">
                  <a:lumMod val="85000"/>
                  <a:lumOff val="15000"/>
                </a:schemeClr>
              </a:solidFill>
            </a:ln>
          </p:spPr>
          <p:style>
            <a:lnRef idx="1">
              <a:schemeClr val="accent5"/>
            </a:lnRef>
            <a:fillRef idx="3">
              <a:schemeClr val="accent5"/>
            </a:fillRef>
            <a:effectRef idx="2">
              <a:schemeClr val="accent5"/>
            </a:effectRef>
            <a:fontRef idx="minor">
              <a:schemeClr val="lt1"/>
            </a:fontRef>
          </p:style>
          <p:txBody>
            <a:bodyPr spcFirstLastPara="0" vert="horz" wrap="square" lIns="71352" tIns="71352" rIns="71352" bIns="71352" numCol="1" spcCol="1270" anchor="ctr" anchorCtr="0">
              <a:noAutofit/>
            </a:bodyPr>
            <a:lstStyle/>
            <a:p>
              <a:pPr lvl="0" algn="ctr" defTabSz="622300">
                <a:lnSpc>
                  <a:spcPct val="90000"/>
                </a:lnSpc>
                <a:spcBef>
                  <a:spcPct val="0"/>
                </a:spcBef>
                <a:spcAft>
                  <a:spcPct val="35000"/>
                </a:spcAft>
              </a:pPr>
              <a:r>
                <a:rPr lang="en-US" sz="1400" kern="1200" noProof="0" dirty="0" smtClean="0"/>
                <a:t>Packing </a:t>
              </a:r>
              <a:endParaRPr lang="en-US" sz="1400" kern="1200" noProof="0" dirty="0"/>
            </a:p>
          </p:txBody>
        </p:sp>
        <p:sp>
          <p:nvSpPr>
            <p:cNvPr id="141" name="Freeform 140"/>
            <p:cNvSpPr/>
            <p:nvPr/>
          </p:nvSpPr>
          <p:spPr>
            <a:xfrm rot="21670807">
              <a:off x="2000460" y="8271609"/>
              <a:ext cx="226422" cy="254195"/>
            </a:xfrm>
            <a:custGeom>
              <a:avLst/>
              <a:gdLst>
                <a:gd name="connsiteX0" fmla="*/ 0 w 226422"/>
                <a:gd name="connsiteY0" fmla="*/ 50839 h 254195"/>
                <a:gd name="connsiteX1" fmla="*/ 113211 w 226422"/>
                <a:gd name="connsiteY1" fmla="*/ 50839 h 254195"/>
                <a:gd name="connsiteX2" fmla="*/ 113211 w 226422"/>
                <a:gd name="connsiteY2" fmla="*/ 0 h 254195"/>
                <a:gd name="connsiteX3" fmla="*/ 226422 w 226422"/>
                <a:gd name="connsiteY3" fmla="*/ 127098 h 254195"/>
                <a:gd name="connsiteX4" fmla="*/ 113211 w 226422"/>
                <a:gd name="connsiteY4" fmla="*/ 254195 h 254195"/>
                <a:gd name="connsiteX5" fmla="*/ 113211 w 226422"/>
                <a:gd name="connsiteY5" fmla="*/ 203356 h 254195"/>
                <a:gd name="connsiteX6" fmla="*/ 0 w 226422"/>
                <a:gd name="connsiteY6" fmla="*/ 203356 h 254195"/>
                <a:gd name="connsiteX7" fmla="*/ 0 w 226422"/>
                <a:gd name="connsiteY7" fmla="*/ 50839 h 254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22" h="254195">
                  <a:moveTo>
                    <a:pt x="226422" y="203356"/>
                  </a:moveTo>
                  <a:lnTo>
                    <a:pt x="113211" y="203356"/>
                  </a:lnTo>
                  <a:lnTo>
                    <a:pt x="113211" y="254195"/>
                  </a:lnTo>
                  <a:lnTo>
                    <a:pt x="0" y="127097"/>
                  </a:lnTo>
                  <a:lnTo>
                    <a:pt x="113211" y="0"/>
                  </a:lnTo>
                  <a:lnTo>
                    <a:pt x="113211" y="50839"/>
                  </a:lnTo>
                  <a:lnTo>
                    <a:pt x="226422" y="50839"/>
                  </a:lnTo>
                  <a:lnTo>
                    <a:pt x="226422" y="203356"/>
                  </a:lnTo>
                  <a:close/>
                </a:path>
              </a:pathLst>
            </a:custGeom>
            <a:solidFill>
              <a:schemeClr val="tx1">
                <a:lumMod val="85000"/>
                <a:lumOff val="15000"/>
              </a:schemeClr>
            </a:solidFill>
            <a:ln>
              <a:solidFill>
                <a:schemeClr val="tx1">
                  <a:lumMod val="85000"/>
                  <a:lumOff val="15000"/>
                </a:schemeClr>
              </a:solidFill>
            </a:ln>
          </p:spPr>
          <p:style>
            <a:lnRef idx="1">
              <a:schemeClr val="accent5"/>
            </a:lnRef>
            <a:fillRef idx="3">
              <a:schemeClr val="accent5"/>
            </a:fillRef>
            <a:effectRef idx="2">
              <a:schemeClr val="accent5"/>
            </a:effectRef>
            <a:fontRef idx="minor">
              <a:schemeClr val="lt1"/>
            </a:fontRef>
          </p:style>
          <p:txBody>
            <a:bodyPr spcFirstLastPara="0" vert="horz" wrap="square" lIns="67927" tIns="50838" rIns="-1" bIns="50839" numCol="1" spcCol="1270" anchor="ctr" anchorCtr="0">
              <a:noAutofit/>
            </a:bodyPr>
            <a:lstStyle/>
            <a:p>
              <a:pPr lvl="0" algn="ctr" defTabSz="444500">
                <a:lnSpc>
                  <a:spcPct val="90000"/>
                </a:lnSpc>
                <a:spcBef>
                  <a:spcPct val="0"/>
                </a:spcBef>
                <a:spcAft>
                  <a:spcPct val="35000"/>
                </a:spcAft>
              </a:pPr>
              <a:endParaRPr lang="tr-TR" sz="1000" kern="1200"/>
            </a:p>
          </p:txBody>
        </p:sp>
        <p:sp>
          <p:nvSpPr>
            <p:cNvPr id="154" name="Freeform 153"/>
            <p:cNvSpPr/>
            <p:nvPr/>
          </p:nvSpPr>
          <p:spPr>
            <a:xfrm>
              <a:off x="881535" y="8076388"/>
              <a:ext cx="1024981" cy="614988"/>
            </a:xfrm>
            <a:custGeom>
              <a:avLst/>
              <a:gdLst>
                <a:gd name="connsiteX0" fmla="*/ 0 w 1024981"/>
                <a:gd name="connsiteY0" fmla="*/ 61499 h 614988"/>
                <a:gd name="connsiteX1" fmla="*/ 61499 w 1024981"/>
                <a:gd name="connsiteY1" fmla="*/ 0 h 614988"/>
                <a:gd name="connsiteX2" fmla="*/ 963482 w 1024981"/>
                <a:gd name="connsiteY2" fmla="*/ 0 h 614988"/>
                <a:gd name="connsiteX3" fmla="*/ 1024981 w 1024981"/>
                <a:gd name="connsiteY3" fmla="*/ 61499 h 614988"/>
                <a:gd name="connsiteX4" fmla="*/ 1024981 w 1024981"/>
                <a:gd name="connsiteY4" fmla="*/ 553489 h 614988"/>
                <a:gd name="connsiteX5" fmla="*/ 963482 w 1024981"/>
                <a:gd name="connsiteY5" fmla="*/ 614988 h 614988"/>
                <a:gd name="connsiteX6" fmla="*/ 61499 w 1024981"/>
                <a:gd name="connsiteY6" fmla="*/ 614988 h 614988"/>
                <a:gd name="connsiteX7" fmla="*/ 0 w 1024981"/>
                <a:gd name="connsiteY7" fmla="*/ 553489 h 614988"/>
                <a:gd name="connsiteX8" fmla="*/ 0 w 1024981"/>
                <a:gd name="connsiteY8" fmla="*/ 61499 h 6149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4981" h="614988">
                  <a:moveTo>
                    <a:pt x="0" y="61499"/>
                  </a:moveTo>
                  <a:cubicBezTo>
                    <a:pt x="0" y="27534"/>
                    <a:pt x="27534" y="0"/>
                    <a:pt x="61499" y="0"/>
                  </a:cubicBezTo>
                  <a:lnTo>
                    <a:pt x="963482" y="0"/>
                  </a:lnTo>
                  <a:cubicBezTo>
                    <a:pt x="997447" y="0"/>
                    <a:pt x="1024981" y="27534"/>
                    <a:pt x="1024981" y="61499"/>
                  </a:cubicBezTo>
                  <a:lnTo>
                    <a:pt x="1024981" y="553489"/>
                  </a:lnTo>
                  <a:cubicBezTo>
                    <a:pt x="1024981" y="587454"/>
                    <a:pt x="997447" y="614988"/>
                    <a:pt x="963482" y="614988"/>
                  </a:cubicBezTo>
                  <a:lnTo>
                    <a:pt x="61499" y="614988"/>
                  </a:lnTo>
                  <a:cubicBezTo>
                    <a:pt x="27534" y="614988"/>
                    <a:pt x="0" y="587454"/>
                    <a:pt x="0" y="553489"/>
                  </a:cubicBezTo>
                  <a:lnTo>
                    <a:pt x="0" y="61499"/>
                  </a:lnTo>
                  <a:close/>
                </a:path>
              </a:pathLst>
            </a:custGeom>
            <a:solidFill>
              <a:schemeClr val="tx1">
                <a:lumMod val="85000"/>
                <a:lumOff val="15000"/>
              </a:schemeClr>
            </a:solidFill>
            <a:ln>
              <a:solidFill>
                <a:schemeClr val="tx1">
                  <a:lumMod val="85000"/>
                  <a:lumOff val="15000"/>
                </a:schemeClr>
              </a:solidFill>
            </a:ln>
          </p:spPr>
          <p:style>
            <a:lnRef idx="1">
              <a:schemeClr val="accent5"/>
            </a:lnRef>
            <a:fillRef idx="3">
              <a:schemeClr val="accent5"/>
            </a:fillRef>
            <a:effectRef idx="2">
              <a:schemeClr val="accent5"/>
            </a:effectRef>
            <a:fontRef idx="minor">
              <a:schemeClr val="lt1"/>
            </a:fontRef>
          </p:style>
          <p:txBody>
            <a:bodyPr spcFirstLastPara="0" vert="horz" wrap="square" lIns="71352" tIns="71352" rIns="71352" bIns="71352" numCol="1" spcCol="1270" anchor="ctr" anchorCtr="0">
              <a:noAutofit/>
            </a:bodyPr>
            <a:lstStyle/>
            <a:p>
              <a:pPr lvl="0" algn="ctr" defTabSz="622300">
                <a:lnSpc>
                  <a:spcPct val="90000"/>
                </a:lnSpc>
                <a:spcBef>
                  <a:spcPct val="0"/>
                </a:spcBef>
                <a:spcAft>
                  <a:spcPct val="35000"/>
                </a:spcAft>
              </a:pPr>
              <a:r>
                <a:rPr lang="en-US" sz="1400" kern="1200" noProof="0" dirty="0" smtClean="0"/>
                <a:t>Shipping</a:t>
              </a:r>
              <a:endParaRPr lang="en-US" sz="1400" kern="1200" noProof="0" dirty="0"/>
            </a:p>
          </p:txBody>
        </p:sp>
      </p:grpSp>
      <p:sp>
        <p:nvSpPr>
          <p:cNvPr id="108" name="107 Sağ Ok"/>
          <p:cNvSpPr/>
          <p:nvPr/>
        </p:nvSpPr>
        <p:spPr>
          <a:xfrm>
            <a:off x="17128192" y="22416273"/>
            <a:ext cx="7912608" cy="1097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r-TR" b="1"/>
          </a:p>
        </p:txBody>
      </p:sp>
      <p:sp>
        <p:nvSpPr>
          <p:cNvPr id="111" name="110 Sağ Ok"/>
          <p:cNvSpPr/>
          <p:nvPr/>
        </p:nvSpPr>
        <p:spPr>
          <a:xfrm rot="2412424">
            <a:off x="16724714" y="21400825"/>
            <a:ext cx="3135221" cy="45719"/>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r-TR" b="1"/>
          </a:p>
        </p:txBody>
      </p:sp>
      <p:sp>
        <p:nvSpPr>
          <p:cNvPr id="112" name="111 Sağ Ok"/>
          <p:cNvSpPr/>
          <p:nvPr/>
        </p:nvSpPr>
        <p:spPr>
          <a:xfrm rot="2412424">
            <a:off x="19495283" y="21404945"/>
            <a:ext cx="3135221" cy="45719"/>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r-TR" b="1"/>
          </a:p>
        </p:txBody>
      </p:sp>
      <p:sp>
        <p:nvSpPr>
          <p:cNvPr id="113" name="112 Sağ Ok"/>
          <p:cNvSpPr/>
          <p:nvPr/>
        </p:nvSpPr>
        <p:spPr>
          <a:xfrm rot="19348176">
            <a:off x="17862112" y="23443848"/>
            <a:ext cx="3135221" cy="45719"/>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r-TR" b="1"/>
          </a:p>
        </p:txBody>
      </p:sp>
      <p:sp>
        <p:nvSpPr>
          <p:cNvPr id="115" name="114 Sağ Ok"/>
          <p:cNvSpPr/>
          <p:nvPr/>
        </p:nvSpPr>
        <p:spPr>
          <a:xfrm rot="19348176">
            <a:off x="20780192" y="23444194"/>
            <a:ext cx="3135221" cy="45719"/>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r-TR" b="1"/>
          </a:p>
        </p:txBody>
      </p:sp>
      <p:sp>
        <p:nvSpPr>
          <p:cNvPr id="142" name="141 Dikdörtgen"/>
          <p:cNvSpPr/>
          <p:nvPr/>
        </p:nvSpPr>
        <p:spPr>
          <a:xfrm>
            <a:off x="20455533" y="24420778"/>
            <a:ext cx="1125071" cy="6133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43" name="142 Dikdörtgen"/>
          <p:cNvSpPr/>
          <p:nvPr/>
        </p:nvSpPr>
        <p:spPr>
          <a:xfrm>
            <a:off x="25070848" y="22114546"/>
            <a:ext cx="1865530" cy="83099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44" name="143 Metin kutusu"/>
          <p:cNvSpPr txBox="1"/>
          <p:nvPr/>
        </p:nvSpPr>
        <p:spPr>
          <a:xfrm>
            <a:off x="25070847" y="22114547"/>
            <a:ext cx="1865531" cy="830997"/>
          </a:xfrm>
          <a:prstGeom prst="rect">
            <a:avLst/>
          </a:prstGeom>
          <a:noFill/>
        </p:spPr>
        <p:txBody>
          <a:bodyPr wrap="square" rtlCol="0">
            <a:spAutoFit/>
          </a:bodyPr>
          <a:lstStyle/>
          <a:p>
            <a:pPr algn="ctr"/>
            <a:r>
              <a:rPr lang="en-US" sz="1600" b="1" dirty="0" smtClean="0"/>
              <a:t>Shipping defective finished products to customer</a:t>
            </a:r>
            <a:endParaRPr lang="en-US" sz="1600" b="1" dirty="0"/>
          </a:p>
        </p:txBody>
      </p:sp>
      <p:sp>
        <p:nvSpPr>
          <p:cNvPr id="145" name="144 Metin kutusu"/>
          <p:cNvSpPr txBox="1"/>
          <p:nvPr/>
        </p:nvSpPr>
        <p:spPr>
          <a:xfrm>
            <a:off x="20619575" y="24571632"/>
            <a:ext cx="828175" cy="338554"/>
          </a:xfrm>
          <a:prstGeom prst="rect">
            <a:avLst/>
          </a:prstGeom>
          <a:noFill/>
        </p:spPr>
        <p:txBody>
          <a:bodyPr wrap="none" rtlCol="0">
            <a:spAutoFit/>
          </a:bodyPr>
          <a:lstStyle/>
          <a:p>
            <a:r>
              <a:rPr lang="en-US" sz="1600" b="1" dirty="0" smtClean="0"/>
              <a:t>Process</a:t>
            </a:r>
            <a:endParaRPr lang="en-US" sz="1600" b="1" dirty="0"/>
          </a:p>
        </p:txBody>
      </p:sp>
      <p:sp>
        <p:nvSpPr>
          <p:cNvPr id="146" name="145 Dikdörtgen"/>
          <p:cNvSpPr/>
          <p:nvPr/>
        </p:nvSpPr>
        <p:spPr>
          <a:xfrm>
            <a:off x="16546920" y="19786025"/>
            <a:ext cx="1125071" cy="6133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47" name="146 Dikdörtgen"/>
          <p:cNvSpPr/>
          <p:nvPr/>
        </p:nvSpPr>
        <p:spPr>
          <a:xfrm>
            <a:off x="19240815" y="19790508"/>
            <a:ext cx="1125071" cy="6133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48" name="147 Dikdörtgen"/>
          <p:cNvSpPr/>
          <p:nvPr/>
        </p:nvSpPr>
        <p:spPr>
          <a:xfrm>
            <a:off x="17543562" y="24434225"/>
            <a:ext cx="1256332" cy="6133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49" name="148 Metin kutusu"/>
          <p:cNvSpPr txBox="1"/>
          <p:nvPr/>
        </p:nvSpPr>
        <p:spPr>
          <a:xfrm>
            <a:off x="17518387" y="24575669"/>
            <a:ext cx="1323504" cy="338554"/>
          </a:xfrm>
          <a:prstGeom prst="rect">
            <a:avLst/>
          </a:prstGeom>
          <a:noFill/>
        </p:spPr>
        <p:txBody>
          <a:bodyPr wrap="none" rtlCol="0">
            <a:spAutoFit/>
          </a:bodyPr>
          <a:lstStyle/>
          <a:p>
            <a:pPr algn="ctr"/>
            <a:r>
              <a:rPr lang="en-US" sz="1600" b="1" dirty="0" smtClean="0"/>
              <a:t>Management</a:t>
            </a:r>
            <a:endParaRPr lang="en-US" sz="1600" b="1" dirty="0"/>
          </a:p>
        </p:txBody>
      </p:sp>
      <p:sp>
        <p:nvSpPr>
          <p:cNvPr id="150" name="149 Metin kutusu"/>
          <p:cNvSpPr txBox="1"/>
          <p:nvPr/>
        </p:nvSpPr>
        <p:spPr>
          <a:xfrm>
            <a:off x="19419493" y="19951158"/>
            <a:ext cx="766428" cy="338554"/>
          </a:xfrm>
          <a:prstGeom prst="rect">
            <a:avLst/>
          </a:prstGeom>
          <a:noFill/>
        </p:spPr>
        <p:txBody>
          <a:bodyPr wrap="none" rtlCol="0">
            <a:spAutoFit/>
          </a:bodyPr>
          <a:lstStyle/>
          <a:p>
            <a:pPr algn="ctr"/>
            <a:r>
              <a:rPr lang="en-US" sz="1600" b="1" dirty="0" smtClean="0"/>
              <a:t>People</a:t>
            </a:r>
            <a:endParaRPr lang="en-US" sz="1600" b="1" dirty="0"/>
          </a:p>
        </p:txBody>
      </p:sp>
      <p:sp>
        <p:nvSpPr>
          <p:cNvPr id="151" name="150 Metin kutusu"/>
          <p:cNvSpPr txBox="1"/>
          <p:nvPr/>
        </p:nvSpPr>
        <p:spPr>
          <a:xfrm>
            <a:off x="16675823" y="19923432"/>
            <a:ext cx="867738" cy="338554"/>
          </a:xfrm>
          <a:prstGeom prst="rect">
            <a:avLst/>
          </a:prstGeom>
          <a:noFill/>
        </p:spPr>
        <p:txBody>
          <a:bodyPr wrap="none" rtlCol="0">
            <a:spAutoFit/>
          </a:bodyPr>
          <a:lstStyle/>
          <a:p>
            <a:r>
              <a:rPr lang="en-US" sz="1600" b="1" dirty="0" smtClean="0"/>
              <a:t>Method</a:t>
            </a:r>
            <a:endParaRPr lang="en-US" sz="1600" b="1" dirty="0"/>
          </a:p>
        </p:txBody>
      </p:sp>
      <p:sp>
        <p:nvSpPr>
          <p:cNvPr id="152" name="151 Metin kutusu"/>
          <p:cNvSpPr txBox="1"/>
          <p:nvPr/>
        </p:nvSpPr>
        <p:spPr>
          <a:xfrm>
            <a:off x="15989471" y="21154894"/>
            <a:ext cx="1826149" cy="338554"/>
          </a:xfrm>
          <a:prstGeom prst="rect">
            <a:avLst/>
          </a:prstGeom>
          <a:noFill/>
        </p:spPr>
        <p:txBody>
          <a:bodyPr wrap="square" rtlCol="0">
            <a:spAutoFit/>
          </a:bodyPr>
          <a:lstStyle/>
          <a:p>
            <a:r>
              <a:rPr lang="en-US" sz="1600" b="1" dirty="0" smtClean="0"/>
              <a:t>Control Techniques</a:t>
            </a:r>
            <a:endParaRPr lang="en-US" sz="1600" b="1" dirty="0"/>
          </a:p>
        </p:txBody>
      </p:sp>
      <p:sp>
        <p:nvSpPr>
          <p:cNvPr id="153" name="152 Metin kutusu"/>
          <p:cNvSpPr txBox="1"/>
          <p:nvPr/>
        </p:nvSpPr>
        <p:spPr>
          <a:xfrm>
            <a:off x="22531099" y="20678139"/>
            <a:ext cx="1139671" cy="338554"/>
          </a:xfrm>
          <a:prstGeom prst="rect">
            <a:avLst/>
          </a:prstGeom>
          <a:noFill/>
        </p:spPr>
        <p:txBody>
          <a:bodyPr wrap="none" rtlCol="0">
            <a:spAutoFit/>
          </a:bodyPr>
          <a:lstStyle/>
          <a:p>
            <a:r>
              <a:rPr lang="en-US" sz="1600" b="1" dirty="0" smtClean="0"/>
              <a:t>Low Wages</a:t>
            </a:r>
            <a:endParaRPr lang="tr-TR" sz="1600" b="1" dirty="0"/>
          </a:p>
        </p:txBody>
      </p:sp>
      <p:sp>
        <p:nvSpPr>
          <p:cNvPr id="155" name="154 Metin kutusu"/>
          <p:cNvSpPr txBox="1"/>
          <p:nvPr/>
        </p:nvSpPr>
        <p:spPr>
          <a:xfrm>
            <a:off x="22531098" y="21052636"/>
            <a:ext cx="1453347" cy="338554"/>
          </a:xfrm>
          <a:prstGeom prst="rect">
            <a:avLst/>
          </a:prstGeom>
          <a:noFill/>
        </p:spPr>
        <p:txBody>
          <a:bodyPr wrap="none" rtlCol="0">
            <a:spAutoFit/>
          </a:bodyPr>
          <a:lstStyle/>
          <a:p>
            <a:r>
              <a:rPr lang="en-US" sz="1600" b="1" dirty="0" smtClean="0"/>
              <a:t>Working Hours</a:t>
            </a:r>
            <a:endParaRPr lang="tr-TR" sz="1600" b="1" dirty="0"/>
          </a:p>
        </p:txBody>
      </p:sp>
      <p:sp>
        <p:nvSpPr>
          <p:cNvPr id="156" name="155 Metin kutusu"/>
          <p:cNvSpPr txBox="1"/>
          <p:nvPr/>
        </p:nvSpPr>
        <p:spPr>
          <a:xfrm>
            <a:off x="21007194" y="20833474"/>
            <a:ext cx="1130309" cy="338554"/>
          </a:xfrm>
          <a:prstGeom prst="rect">
            <a:avLst/>
          </a:prstGeom>
          <a:noFill/>
        </p:spPr>
        <p:txBody>
          <a:bodyPr wrap="none" rtlCol="0">
            <a:spAutoFit/>
          </a:bodyPr>
          <a:lstStyle/>
          <a:p>
            <a:r>
              <a:rPr lang="en-US" sz="1600" b="1" dirty="0" smtClean="0"/>
              <a:t>Motivation</a:t>
            </a:r>
            <a:endParaRPr lang="tr-TR" sz="1600" b="1" dirty="0"/>
          </a:p>
        </p:txBody>
      </p:sp>
      <p:sp>
        <p:nvSpPr>
          <p:cNvPr id="157" name="156 Metin kutusu"/>
          <p:cNvSpPr txBox="1"/>
          <p:nvPr/>
        </p:nvSpPr>
        <p:spPr>
          <a:xfrm>
            <a:off x="18569872" y="20667634"/>
            <a:ext cx="1393010" cy="338554"/>
          </a:xfrm>
          <a:prstGeom prst="rect">
            <a:avLst/>
          </a:prstGeom>
          <a:noFill/>
        </p:spPr>
        <p:txBody>
          <a:bodyPr wrap="none" rtlCol="0">
            <a:spAutoFit/>
          </a:bodyPr>
          <a:lstStyle/>
          <a:p>
            <a:r>
              <a:rPr lang="en-US" sz="1600" b="1" dirty="0" smtClean="0"/>
              <a:t>Concentration</a:t>
            </a:r>
            <a:endParaRPr lang="tr-TR" sz="1600" b="1" dirty="0"/>
          </a:p>
        </p:txBody>
      </p:sp>
      <p:sp>
        <p:nvSpPr>
          <p:cNvPr id="158" name="157 Metin kutusu"/>
          <p:cNvSpPr txBox="1"/>
          <p:nvPr/>
        </p:nvSpPr>
        <p:spPr>
          <a:xfrm>
            <a:off x="19875747" y="21347031"/>
            <a:ext cx="863763" cy="338554"/>
          </a:xfrm>
          <a:prstGeom prst="rect">
            <a:avLst/>
          </a:prstGeom>
          <a:noFill/>
        </p:spPr>
        <p:txBody>
          <a:bodyPr wrap="none" rtlCol="0">
            <a:spAutoFit/>
          </a:bodyPr>
          <a:lstStyle/>
          <a:p>
            <a:r>
              <a:rPr lang="en-US" sz="1600" b="1" dirty="0" smtClean="0"/>
              <a:t>Training</a:t>
            </a:r>
            <a:endParaRPr lang="tr-TR" sz="1600" b="1" dirty="0"/>
          </a:p>
        </p:txBody>
      </p:sp>
      <p:sp>
        <p:nvSpPr>
          <p:cNvPr id="159" name="158 Metin kutusu"/>
          <p:cNvSpPr txBox="1"/>
          <p:nvPr/>
        </p:nvSpPr>
        <p:spPr>
          <a:xfrm>
            <a:off x="20083292" y="21899337"/>
            <a:ext cx="1332994" cy="338554"/>
          </a:xfrm>
          <a:prstGeom prst="rect">
            <a:avLst/>
          </a:prstGeom>
          <a:noFill/>
        </p:spPr>
        <p:txBody>
          <a:bodyPr wrap="none" rtlCol="0">
            <a:spAutoFit/>
          </a:bodyPr>
          <a:lstStyle/>
          <a:p>
            <a:r>
              <a:rPr lang="en-US" sz="1600" b="1" dirty="0" smtClean="0"/>
              <a:t>Inconsistency</a:t>
            </a:r>
            <a:endParaRPr lang="tr-TR" sz="1600" b="1" dirty="0"/>
          </a:p>
        </p:txBody>
      </p:sp>
      <p:sp>
        <p:nvSpPr>
          <p:cNvPr id="160" name="159 Metin kutusu"/>
          <p:cNvSpPr txBox="1"/>
          <p:nvPr/>
        </p:nvSpPr>
        <p:spPr>
          <a:xfrm>
            <a:off x="21827615" y="21526779"/>
            <a:ext cx="3249223" cy="338554"/>
          </a:xfrm>
          <a:prstGeom prst="rect">
            <a:avLst/>
          </a:prstGeom>
          <a:noFill/>
        </p:spPr>
        <p:txBody>
          <a:bodyPr wrap="none" rtlCol="0">
            <a:spAutoFit/>
          </a:bodyPr>
          <a:lstStyle/>
          <a:p>
            <a:r>
              <a:rPr lang="en-US" sz="1600" b="1" dirty="0" smtClean="0"/>
              <a:t>Physiological Or Psychological Effect</a:t>
            </a:r>
            <a:endParaRPr lang="tr-TR" sz="1600" b="1" dirty="0"/>
          </a:p>
        </p:txBody>
      </p:sp>
      <p:sp>
        <p:nvSpPr>
          <p:cNvPr id="163" name="162 Sağ Ok"/>
          <p:cNvSpPr/>
          <p:nvPr/>
        </p:nvSpPr>
        <p:spPr>
          <a:xfrm>
            <a:off x="17699623" y="21301312"/>
            <a:ext cx="441587" cy="45719"/>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r-TR" b="1"/>
          </a:p>
        </p:txBody>
      </p:sp>
      <p:sp>
        <p:nvSpPr>
          <p:cNvPr id="164" name="163 Sağ Ok"/>
          <p:cNvSpPr/>
          <p:nvPr/>
        </p:nvSpPr>
        <p:spPr>
          <a:xfrm>
            <a:off x="19906630" y="20801427"/>
            <a:ext cx="441587" cy="45719"/>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r-TR" b="1"/>
          </a:p>
        </p:txBody>
      </p:sp>
      <p:sp>
        <p:nvSpPr>
          <p:cNvPr id="165" name="164 Sağ Ok"/>
          <p:cNvSpPr/>
          <p:nvPr/>
        </p:nvSpPr>
        <p:spPr>
          <a:xfrm>
            <a:off x="20697260" y="21480165"/>
            <a:ext cx="441587" cy="45719"/>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r-TR" b="1"/>
          </a:p>
        </p:txBody>
      </p:sp>
      <p:sp>
        <p:nvSpPr>
          <p:cNvPr id="167" name="166 Sağ Ok"/>
          <p:cNvSpPr/>
          <p:nvPr/>
        </p:nvSpPr>
        <p:spPr>
          <a:xfrm>
            <a:off x="21351556" y="22044997"/>
            <a:ext cx="441587" cy="45719"/>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r-TR" b="1"/>
          </a:p>
        </p:txBody>
      </p:sp>
      <p:sp>
        <p:nvSpPr>
          <p:cNvPr id="168" name="167 Sağ Ok"/>
          <p:cNvSpPr/>
          <p:nvPr/>
        </p:nvSpPr>
        <p:spPr>
          <a:xfrm rot="10800000">
            <a:off x="20631599" y="21012302"/>
            <a:ext cx="441587" cy="45719"/>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r-TR" b="1"/>
          </a:p>
        </p:txBody>
      </p:sp>
      <p:sp>
        <p:nvSpPr>
          <p:cNvPr id="169" name="168 Sağ Ok"/>
          <p:cNvSpPr/>
          <p:nvPr/>
        </p:nvSpPr>
        <p:spPr>
          <a:xfrm rot="10800000">
            <a:off x="21417261" y="21673196"/>
            <a:ext cx="441587" cy="45719"/>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r-TR" b="1"/>
          </a:p>
        </p:txBody>
      </p:sp>
      <p:sp>
        <p:nvSpPr>
          <p:cNvPr id="170" name="169 Sağ Ok"/>
          <p:cNvSpPr/>
          <p:nvPr/>
        </p:nvSpPr>
        <p:spPr>
          <a:xfrm rot="9824771">
            <a:off x="22136590" y="20899584"/>
            <a:ext cx="441587" cy="45719"/>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r-TR" b="1"/>
          </a:p>
        </p:txBody>
      </p:sp>
      <p:sp>
        <p:nvSpPr>
          <p:cNvPr id="172" name="171 Sağ Ok"/>
          <p:cNvSpPr/>
          <p:nvPr/>
        </p:nvSpPr>
        <p:spPr>
          <a:xfrm rot="11552357">
            <a:off x="22134468" y="21134619"/>
            <a:ext cx="441587" cy="45719"/>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r-TR" b="1"/>
          </a:p>
        </p:txBody>
      </p:sp>
      <p:sp>
        <p:nvSpPr>
          <p:cNvPr id="173" name="172 Sağ Ok"/>
          <p:cNvSpPr/>
          <p:nvPr/>
        </p:nvSpPr>
        <p:spPr>
          <a:xfrm>
            <a:off x="19682254" y="22886620"/>
            <a:ext cx="441587" cy="45719"/>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r-TR" b="1"/>
          </a:p>
        </p:txBody>
      </p:sp>
      <p:sp>
        <p:nvSpPr>
          <p:cNvPr id="174" name="173 Sağ Ok"/>
          <p:cNvSpPr/>
          <p:nvPr/>
        </p:nvSpPr>
        <p:spPr>
          <a:xfrm>
            <a:off x="18569872" y="23742896"/>
            <a:ext cx="441587" cy="45719"/>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r-TR" b="1"/>
          </a:p>
        </p:txBody>
      </p:sp>
      <p:sp>
        <p:nvSpPr>
          <p:cNvPr id="175" name="174 Sağ Ok"/>
          <p:cNvSpPr/>
          <p:nvPr/>
        </p:nvSpPr>
        <p:spPr>
          <a:xfrm>
            <a:off x="21785509" y="23508143"/>
            <a:ext cx="441587" cy="45719"/>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r-TR" b="1"/>
          </a:p>
        </p:txBody>
      </p:sp>
      <p:sp>
        <p:nvSpPr>
          <p:cNvPr id="176" name="175 Metin kutusu"/>
          <p:cNvSpPr txBox="1"/>
          <p:nvPr/>
        </p:nvSpPr>
        <p:spPr>
          <a:xfrm>
            <a:off x="16271154" y="22717343"/>
            <a:ext cx="3485057" cy="338554"/>
          </a:xfrm>
          <a:prstGeom prst="rect">
            <a:avLst/>
          </a:prstGeom>
          <a:noFill/>
        </p:spPr>
        <p:txBody>
          <a:bodyPr wrap="none" rtlCol="0">
            <a:spAutoFit/>
          </a:bodyPr>
          <a:lstStyle/>
          <a:p>
            <a:r>
              <a:rPr lang="en-US" sz="1600" b="1" dirty="0" smtClean="0"/>
              <a:t>Inconsistencies in applying AQL system</a:t>
            </a:r>
            <a:endParaRPr lang="en-US" sz="1600" b="1" dirty="0"/>
          </a:p>
        </p:txBody>
      </p:sp>
      <p:sp>
        <p:nvSpPr>
          <p:cNvPr id="177" name="176 Metin kutusu"/>
          <p:cNvSpPr txBox="1"/>
          <p:nvPr/>
        </p:nvSpPr>
        <p:spPr>
          <a:xfrm>
            <a:off x="16379037" y="23573619"/>
            <a:ext cx="2278701" cy="338554"/>
          </a:xfrm>
          <a:prstGeom prst="rect">
            <a:avLst/>
          </a:prstGeom>
          <a:noFill/>
        </p:spPr>
        <p:txBody>
          <a:bodyPr wrap="none" rtlCol="0">
            <a:spAutoFit/>
          </a:bodyPr>
          <a:lstStyle/>
          <a:p>
            <a:r>
              <a:rPr lang="en-US" sz="1600" b="1" dirty="0" smtClean="0"/>
              <a:t>System level is</a:t>
            </a:r>
            <a:r>
              <a:rPr lang="tr-TR" sz="1600" b="1" dirty="0" smtClean="0"/>
              <a:t>n’</a:t>
            </a:r>
            <a:r>
              <a:rPr lang="en-US" sz="1600" b="1" dirty="0" smtClean="0"/>
              <a:t>t known</a:t>
            </a:r>
            <a:endParaRPr lang="en-US" sz="1600" b="1" dirty="0"/>
          </a:p>
        </p:txBody>
      </p:sp>
      <p:sp>
        <p:nvSpPr>
          <p:cNvPr id="178" name="177 Metin kutusu"/>
          <p:cNvSpPr txBox="1"/>
          <p:nvPr/>
        </p:nvSpPr>
        <p:spPr>
          <a:xfrm>
            <a:off x="20127422" y="23238614"/>
            <a:ext cx="1863905" cy="584775"/>
          </a:xfrm>
          <a:prstGeom prst="rect">
            <a:avLst/>
          </a:prstGeom>
          <a:noFill/>
        </p:spPr>
        <p:txBody>
          <a:bodyPr wrap="square" rtlCol="0">
            <a:spAutoFit/>
          </a:bodyPr>
          <a:lstStyle/>
          <a:p>
            <a:pPr algn="ctr"/>
            <a:r>
              <a:rPr lang="en-US" sz="1600" b="1" dirty="0" smtClean="0"/>
              <a:t>Control points locations in process</a:t>
            </a:r>
            <a:endParaRPr lang="en-US" sz="1600" b="1" dirty="0"/>
          </a:p>
        </p:txBody>
      </p:sp>
      <p:sp>
        <p:nvSpPr>
          <p:cNvPr id="161" name="Flowchart: Decision 6"/>
          <p:cNvSpPr/>
          <p:nvPr/>
        </p:nvSpPr>
        <p:spPr>
          <a:xfrm>
            <a:off x="36528610" y="6522965"/>
            <a:ext cx="1924882" cy="1112880"/>
          </a:xfrm>
          <a:prstGeom prst="flowChartDecision">
            <a:avLst/>
          </a:prstGeom>
          <a:solidFill>
            <a:schemeClr val="tx1">
              <a:lumMod val="85000"/>
              <a:lumOff val="15000"/>
            </a:schemeClr>
          </a:solidFill>
          <a:ln w="19050">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tr-TR" sz="1600" b="1" dirty="0">
                <a:solidFill>
                  <a:schemeClr val="bg1"/>
                </a:solidFill>
              </a:rPr>
              <a:t>(</a:t>
            </a:r>
            <a:r>
              <a:rPr lang="tr-TR" sz="1600" b="1" i="0" u="none" strike="noStrike" dirty="0">
                <a:solidFill>
                  <a:schemeClr val="bg1"/>
                </a:solidFill>
                <a:effectLst/>
              </a:rPr>
              <a:t>n</a:t>
            </a:r>
            <a:r>
              <a:rPr lang="tr-TR" sz="1600" b="1" i="0" u="none" strike="noStrike" baseline="30000" dirty="0">
                <a:solidFill>
                  <a:schemeClr val="bg1"/>
                </a:solidFill>
                <a:effectLst/>
              </a:rPr>
              <a:t>2</a:t>
            </a:r>
            <a:r>
              <a:rPr lang="tr-TR" sz="1600" b="1" dirty="0">
                <a:solidFill>
                  <a:schemeClr val="bg1"/>
                </a:solidFill>
              </a:rPr>
              <a:t> *p)/N        &lt;= c ?</a:t>
            </a:r>
          </a:p>
        </p:txBody>
      </p:sp>
      <p:sp>
        <p:nvSpPr>
          <p:cNvPr id="162" name="Rounded Rectangle 2"/>
          <p:cNvSpPr/>
          <p:nvPr/>
        </p:nvSpPr>
        <p:spPr>
          <a:xfrm>
            <a:off x="32728537" y="6668088"/>
            <a:ext cx="2559016" cy="822635"/>
          </a:xfrm>
          <a:prstGeom prst="roundRect">
            <a:avLst/>
          </a:prstGeom>
          <a:solidFill>
            <a:schemeClr val="tx1">
              <a:lumMod val="85000"/>
              <a:lumOff val="15000"/>
            </a:schemeClr>
          </a:solidFill>
          <a:ln w="19050">
            <a:solidFill>
              <a:sysClr val="windowText" lastClr="000000"/>
            </a:solidFill>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tr-TR" sz="1600" b="1" dirty="0">
                <a:solidFill>
                  <a:schemeClr val="bg1"/>
                </a:solidFill>
              </a:rPr>
              <a:t>n </a:t>
            </a:r>
            <a:r>
              <a:rPr lang="tr-TR" sz="1600" b="1" dirty="0" err="1">
                <a:solidFill>
                  <a:schemeClr val="bg1"/>
                </a:solidFill>
              </a:rPr>
              <a:t>sample</a:t>
            </a:r>
            <a:r>
              <a:rPr lang="tr-TR" sz="1600" b="1" baseline="0" dirty="0">
                <a:solidFill>
                  <a:schemeClr val="bg1"/>
                </a:solidFill>
              </a:rPr>
              <a:t> size</a:t>
            </a:r>
          </a:p>
          <a:p>
            <a:pPr algn="ctr"/>
            <a:r>
              <a:rPr lang="tr-TR" sz="1600" b="1" baseline="0" dirty="0">
                <a:solidFill>
                  <a:schemeClr val="bg1"/>
                </a:solidFill>
              </a:rPr>
              <a:t>(p*n)/N </a:t>
            </a:r>
            <a:r>
              <a:rPr lang="tr-TR" sz="1600" b="1" baseline="0" dirty="0" err="1">
                <a:solidFill>
                  <a:schemeClr val="bg1"/>
                </a:solidFill>
              </a:rPr>
              <a:t>defective</a:t>
            </a:r>
            <a:r>
              <a:rPr lang="tr-TR" sz="1600" b="1" baseline="0" dirty="0">
                <a:solidFill>
                  <a:schemeClr val="bg1"/>
                </a:solidFill>
              </a:rPr>
              <a:t> rate</a:t>
            </a:r>
          </a:p>
          <a:p>
            <a:pPr algn="ctr"/>
            <a:r>
              <a:rPr lang="tr-TR" sz="1600" b="1" baseline="0" dirty="0">
                <a:solidFill>
                  <a:schemeClr val="bg1"/>
                </a:solidFill>
              </a:rPr>
              <a:t>(</a:t>
            </a:r>
            <a:r>
              <a:rPr lang="tr-TR" sz="1600" b="1" i="0" u="none" strike="noStrike" dirty="0">
                <a:solidFill>
                  <a:schemeClr val="bg1"/>
                </a:solidFill>
                <a:effectLst/>
              </a:rPr>
              <a:t>n</a:t>
            </a:r>
            <a:r>
              <a:rPr lang="tr-TR" sz="1600" b="1" i="0" u="none" strike="noStrike" baseline="30000" dirty="0">
                <a:solidFill>
                  <a:schemeClr val="bg1"/>
                </a:solidFill>
                <a:effectLst/>
              </a:rPr>
              <a:t>2</a:t>
            </a:r>
            <a:r>
              <a:rPr lang="tr-TR" sz="1600" b="1" dirty="0">
                <a:solidFill>
                  <a:schemeClr val="bg1"/>
                </a:solidFill>
              </a:rPr>
              <a:t> </a:t>
            </a:r>
            <a:r>
              <a:rPr lang="tr-TR" sz="1600" b="1" baseline="0" dirty="0">
                <a:solidFill>
                  <a:schemeClr val="bg1"/>
                </a:solidFill>
              </a:rPr>
              <a:t>*p)/N </a:t>
            </a:r>
            <a:r>
              <a:rPr lang="tr-TR" sz="1600" b="1" baseline="0" dirty="0" err="1">
                <a:solidFill>
                  <a:schemeClr val="bg1"/>
                </a:solidFill>
              </a:rPr>
              <a:t>defects</a:t>
            </a:r>
            <a:endParaRPr lang="tr-TR" sz="1600" b="1" dirty="0">
              <a:solidFill>
                <a:schemeClr val="bg1"/>
              </a:solidFill>
            </a:endParaRPr>
          </a:p>
        </p:txBody>
      </p:sp>
      <p:sp>
        <p:nvSpPr>
          <p:cNvPr id="180" name="Rounded Rectangle 1"/>
          <p:cNvSpPr/>
          <p:nvPr/>
        </p:nvSpPr>
        <p:spPr>
          <a:xfrm>
            <a:off x="30318596" y="6658563"/>
            <a:ext cx="1583473" cy="832160"/>
          </a:xfrm>
          <a:prstGeom prst="roundRect">
            <a:avLst/>
          </a:prstGeom>
          <a:solidFill>
            <a:schemeClr val="tx1">
              <a:lumMod val="85000"/>
              <a:lumOff val="15000"/>
            </a:schemeClr>
          </a:solidFill>
          <a:ln w="19050">
            <a:solidFill>
              <a:sysClr val="windowText" lastClr="000000"/>
            </a:solidFill>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tr-TR" sz="1600" b="1" dirty="0">
                <a:solidFill>
                  <a:schemeClr val="bg1"/>
                </a:solidFill>
              </a:rPr>
              <a:t>N</a:t>
            </a:r>
            <a:r>
              <a:rPr lang="tr-TR" sz="1600" b="1" baseline="0" dirty="0">
                <a:solidFill>
                  <a:schemeClr val="bg1"/>
                </a:solidFill>
              </a:rPr>
              <a:t> </a:t>
            </a:r>
            <a:r>
              <a:rPr lang="tr-TR" sz="1600" b="1" baseline="0" dirty="0" err="1">
                <a:solidFill>
                  <a:schemeClr val="bg1"/>
                </a:solidFill>
              </a:rPr>
              <a:t>Products</a:t>
            </a:r>
            <a:endParaRPr lang="tr-TR" sz="1600" b="1" baseline="0" dirty="0">
              <a:solidFill>
                <a:schemeClr val="bg1"/>
              </a:solidFill>
            </a:endParaRPr>
          </a:p>
          <a:p>
            <a:pPr algn="ctr"/>
            <a:r>
              <a:rPr lang="tr-TR" sz="1600" b="1" baseline="0" dirty="0">
                <a:solidFill>
                  <a:schemeClr val="bg1"/>
                </a:solidFill>
              </a:rPr>
              <a:t>p </a:t>
            </a:r>
            <a:r>
              <a:rPr lang="tr-TR" sz="1600" b="1" baseline="0" dirty="0" err="1">
                <a:solidFill>
                  <a:schemeClr val="bg1"/>
                </a:solidFill>
              </a:rPr>
              <a:t>defective</a:t>
            </a:r>
            <a:r>
              <a:rPr lang="tr-TR" sz="1600" b="1" baseline="0" dirty="0">
                <a:solidFill>
                  <a:schemeClr val="bg1"/>
                </a:solidFill>
              </a:rPr>
              <a:t> rate</a:t>
            </a:r>
          </a:p>
          <a:p>
            <a:pPr algn="ctr"/>
            <a:r>
              <a:rPr lang="tr-TR" sz="1600" b="1" baseline="0" dirty="0">
                <a:solidFill>
                  <a:schemeClr val="bg1"/>
                </a:solidFill>
              </a:rPr>
              <a:t>N*p </a:t>
            </a:r>
            <a:r>
              <a:rPr lang="tr-TR" sz="1600" b="1" baseline="0" dirty="0" err="1">
                <a:solidFill>
                  <a:schemeClr val="bg1"/>
                </a:solidFill>
              </a:rPr>
              <a:t>defects</a:t>
            </a:r>
            <a:endParaRPr lang="tr-TR" sz="1600" b="1" dirty="0">
              <a:solidFill>
                <a:schemeClr val="bg1"/>
              </a:solidFill>
            </a:endParaRPr>
          </a:p>
        </p:txBody>
      </p:sp>
      <p:cxnSp>
        <p:nvCxnSpPr>
          <p:cNvPr id="183" name="182 Düz Ok Bağlayıcısı"/>
          <p:cNvCxnSpPr>
            <a:endCxn id="161" idx="1"/>
          </p:cNvCxnSpPr>
          <p:nvPr/>
        </p:nvCxnSpPr>
        <p:spPr>
          <a:xfrm>
            <a:off x="35287553" y="7074643"/>
            <a:ext cx="1241057" cy="476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87" name="186 Düz Ok Bağlayıcısı"/>
          <p:cNvCxnSpPr>
            <a:stCxn id="180" idx="3"/>
            <a:endCxn id="162" idx="1"/>
          </p:cNvCxnSpPr>
          <p:nvPr/>
        </p:nvCxnSpPr>
        <p:spPr>
          <a:xfrm>
            <a:off x="31902069" y="7074643"/>
            <a:ext cx="826468" cy="476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92" name="Rounded Rectangle 60"/>
          <p:cNvSpPr/>
          <p:nvPr/>
        </p:nvSpPr>
        <p:spPr>
          <a:xfrm>
            <a:off x="30102693" y="8392197"/>
            <a:ext cx="5429249" cy="1176761"/>
          </a:xfrm>
          <a:prstGeom prst="roundRect">
            <a:avLst/>
          </a:prstGeom>
          <a:solidFill>
            <a:schemeClr val="tx1">
              <a:lumMod val="85000"/>
              <a:lumOff val="15000"/>
            </a:schemeClr>
          </a:solidFill>
          <a:ln w="19050">
            <a:solidFill>
              <a:sysClr val="windowText" lastClr="000000"/>
            </a:solidFill>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tr-TR" sz="1600" b="1" dirty="0">
                <a:solidFill>
                  <a:schemeClr val="bg1"/>
                </a:solidFill>
              </a:rPr>
              <a:t>D1</a:t>
            </a:r>
            <a:r>
              <a:rPr lang="tr-TR" sz="1600" b="1" baseline="0" dirty="0">
                <a:solidFill>
                  <a:schemeClr val="bg1"/>
                </a:solidFill>
              </a:rPr>
              <a:t> Rework</a:t>
            </a:r>
            <a:endParaRPr lang="tr-TR" sz="1600" b="1" dirty="0">
              <a:solidFill>
                <a:schemeClr val="bg1"/>
              </a:solidFill>
            </a:endParaRPr>
          </a:p>
        </p:txBody>
      </p:sp>
      <p:sp>
        <p:nvSpPr>
          <p:cNvPr id="193" name="Rounded Rectangle 66"/>
          <p:cNvSpPr/>
          <p:nvPr/>
        </p:nvSpPr>
        <p:spPr>
          <a:xfrm>
            <a:off x="31920806" y="10041665"/>
            <a:ext cx="1793023" cy="822635"/>
          </a:xfrm>
          <a:prstGeom prst="roundRect">
            <a:avLst/>
          </a:prstGeom>
          <a:solidFill>
            <a:schemeClr val="tx1">
              <a:lumMod val="85000"/>
              <a:lumOff val="15000"/>
            </a:schemeClr>
          </a:solidFill>
          <a:ln w="19050">
            <a:solidFill>
              <a:sysClr val="windowText" lastClr="000000"/>
            </a:solidFill>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tr-TR" sz="1600" b="1" dirty="0">
                <a:solidFill>
                  <a:schemeClr val="bg1"/>
                </a:solidFill>
              </a:rPr>
              <a:t>D1</a:t>
            </a:r>
            <a:r>
              <a:rPr lang="tr-TR" sz="1600" b="1" baseline="0" dirty="0">
                <a:solidFill>
                  <a:schemeClr val="bg1"/>
                </a:solidFill>
              </a:rPr>
              <a:t>  </a:t>
            </a:r>
            <a:r>
              <a:rPr lang="tr-TR" sz="1600" b="1" baseline="0" dirty="0" err="1">
                <a:solidFill>
                  <a:schemeClr val="bg1"/>
                </a:solidFill>
              </a:rPr>
              <a:t>inspection</a:t>
            </a:r>
            <a:endParaRPr lang="tr-TR" sz="1600" b="1" dirty="0">
              <a:solidFill>
                <a:schemeClr val="bg1"/>
              </a:solidFill>
            </a:endParaRPr>
          </a:p>
        </p:txBody>
      </p:sp>
      <p:sp>
        <p:nvSpPr>
          <p:cNvPr id="194" name="Rounded Rectangle 10"/>
          <p:cNvSpPr/>
          <p:nvPr/>
        </p:nvSpPr>
        <p:spPr>
          <a:xfrm>
            <a:off x="36237788" y="9804453"/>
            <a:ext cx="5355401" cy="1297058"/>
          </a:xfrm>
          <a:prstGeom prst="roundRect">
            <a:avLst/>
          </a:prstGeom>
          <a:solidFill>
            <a:schemeClr val="tx1">
              <a:lumMod val="85000"/>
              <a:lumOff val="15000"/>
            </a:schemeClr>
          </a:solidFill>
          <a:ln w="19050">
            <a:solidFill>
              <a:sysClr val="windowText" lastClr="000000"/>
            </a:solidFill>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tr-TR" sz="1600" b="1" dirty="0">
                <a:solidFill>
                  <a:schemeClr val="bg1"/>
                </a:solidFill>
              </a:rPr>
              <a:t>Send Customer</a:t>
            </a:r>
          </a:p>
        </p:txBody>
      </p:sp>
      <p:sp>
        <p:nvSpPr>
          <p:cNvPr id="195" name="Flowchart: Decision 30"/>
          <p:cNvSpPr/>
          <p:nvPr/>
        </p:nvSpPr>
        <p:spPr>
          <a:xfrm>
            <a:off x="37850994" y="11605804"/>
            <a:ext cx="2128987" cy="1300522"/>
          </a:xfrm>
          <a:prstGeom prst="flowChartDecision">
            <a:avLst/>
          </a:prstGeom>
          <a:solidFill>
            <a:schemeClr val="tx1">
              <a:lumMod val="85000"/>
              <a:lumOff val="15000"/>
            </a:schemeClr>
          </a:solidFill>
          <a:ln w="19050">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tr-TR" sz="1600" b="1" dirty="0">
                <a:solidFill>
                  <a:schemeClr val="bg1"/>
                </a:solidFill>
              </a:rPr>
              <a:t>OK by</a:t>
            </a:r>
            <a:r>
              <a:rPr lang="tr-TR" sz="1600" b="1" baseline="0" dirty="0">
                <a:solidFill>
                  <a:schemeClr val="bg1"/>
                </a:solidFill>
              </a:rPr>
              <a:t> Customer?</a:t>
            </a:r>
            <a:endParaRPr lang="tr-TR" sz="1600" b="1" dirty="0">
              <a:solidFill>
                <a:schemeClr val="bg1"/>
              </a:solidFill>
            </a:endParaRPr>
          </a:p>
        </p:txBody>
      </p:sp>
      <p:sp>
        <p:nvSpPr>
          <p:cNvPr id="196" name="Rounded Rectangle 51"/>
          <p:cNvSpPr/>
          <p:nvPr/>
        </p:nvSpPr>
        <p:spPr>
          <a:xfrm>
            <a:off x="40553488" y="11941518"/>
            <a:ext cx="1488224" cy="660013"/>
          </a:xfrm>
          <a:prstGeom prst="roundRect">
            <a:avLst/>
          </a:prstGeom>
          <a:solidFill>
            <a:schemeClr val="tx1">
              <a:lumMod val="85000"/>
              <a:lumOff val="15000"/>
            </a:schemeClr>
          </a:solidFill>
          <a:ln w="19050">
            <a:solidFill>
              <a:sysClr val="windowText" lastClr="000000"/>
            </a:solidFill>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tr-TR" sz="1600" b="1" dirty="0">
                <a:solidFill>
                  <a:schemeClr val="bg1"/>
                </a:solidFill>
              </a:rPr>
              <a:t>Lot is OK</a:t>
            </a:r>
          </a:p>
        </p:txBody>
      </p:sp>
      <p:sp>
        <p:nvSpPr>
          <p:cNvPr id="197" name="Rounded Rectangle 34"/>
          <p:cNvSpPr/>
          <p:nvPr/>
        </p:nvSpPr>
        <p:spPr>
          <a:xfrm>
            <a:off x="36533376" y="13374862"/>
            <a:ext cx="4764224" cy="1181369"/>
          </a:xfrm>
          <a:prstGeom prst="roundRect">
            <a:avLst/>
          </a:prstGeom>
          <a:solidFill>
            <a:schemeClr val="tx1">
              <a:lumMod val="85000"/>
              <a:lumOff val="15000"/>
            </a:schemeClr>
          </a:solidFill>
          <a:ln w="19050">
            <a:solidFill>
              <a:sysClr val="windowText" lastClr="000000"/>
            </a:solidFill>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tr-TR" sz="1600" b="1" dirty="0">
                <a:solidFill>
                  <a:schemeClr val="bg1"/>
                </a:solidFill>
              </a:rPr>
              <a:t>D2 send</a:t>
            </a:r>
            <a:r>
              <a:rPr lang="tr-TR" sz="1600" b="1" baseline="0" dirty="0">
                <a:solidFill>
                  <a:schemeClr val="bg1"/>
                </a:solidFill>
              </a:rPr>
              <a:t> back</a:t>
            </a:r>
            <a:endParaRPr lang="tr-TR" sz="1600" b="1" dirty="0">
              <a:solidFill>
                <a:schemeClr val="bg1"/>
              </a:solidFill>
            </a:endParaRPr>
          </a:p>
        </p:txBody>
      </p:sp>
      <p:sp>
        <p:nvSpPr>
          <p:cNvPr id="198" name="Rounded Rectangle 41"/>
          <p:cNvSpPr/>
          <p:nvPr/>
        </p:nvSpPr>
        <p:spPr>
          <a:xfrm>
            <a:off x="37883644" y="14969230"/>
            <a:ext cx="1793023" cy="822635"/>
          </a:xfrm>
          <a:prstGeom prst="roundRect">
            <a:avLst/>
          </a:prstGeom>
          <a:solidFill>
            <a:schemeClr val="tx1">
              <a:lumMod val="85000"/>
              <a:lumOff val="15000"/>
            </a:schemeClr>
          </a:solidFill>
          <a:ln w="19050">
            <a:solidFill>
              <a:sysClr val="windowText" lastClr="000000"/>
            </a:solidFill>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tr-TR" sz="1600" b="1" dirty="0">
                <a:solidFill>
                  <a:schemeClr val="bg1"/>
                </a:solidFill>
              </a:rPr>
              <a:t>D2</a:t>
            </a:r>
            <a:r>
              <a:rPr lang="tr-TR" sz="1600" b="1" baseline="0" dirty="0">
                <a:solidFill>
                  <a:schemeClr val="bg1"/>
                </a:solidFill>
              </a:rPr>
              <a:t>  </a:t>
            </a:r>
            <a:r>
              <a:rPr lang="tr-TR" sz="1600" b="1" dirty="0">
                <a:solidFill>
                  <a:schemeClr val="bg1"/>
                </a:solidFill>
              </a:rPr>
              <a:t>I</a:t>
            </a:r>
            <a:r>
              <a:rPr lang="tr-TR" sz="1600" b="1" baseline="0" dirty="0" smtClean="0">
                <a:solidFill>
                  <a:schemeClr val="bg1"/>
                </a:solidFill>
              </a:rPr>
              <a:t>nspection</a:t>
            </a:r>
            <a:endParaRPr lang="tr-TR" sz="1600" b="1" dirty="0">
              <a:solidFill>
                <a:schemeClr val="bg1"/>
              </a:solidFill>
            </a:endParaRPr>
          </a:p>
        </p:txBody>
      </p:sp>
      <p:sp>
        <p:nvSpPr>
          <p:cNvPr id="207" name="206 Metin kutusu"/>
          <p:cNvSpPr txBox="1"/>
          <p:nvPr/>
        </p:nvSpPr>
        <p:spPr>
          <a:xfrm>
            <a:off x="38883701" y="7677958"/>
            <a:ext cx="459998" cy="338554"/>
          </a:xfrm>
          <a:prstGeom prst="rect">
            <a:avLst/>
          </a:prstGeom>
          <a:noFill/>
        </p:spPr>
        <p:txBody>
          <a:bodyPr wrap="none" rtlCol="0">
            <a:spAutoFit/>
          </a:bodyPr>
          <a:lstStyle/>
          <a:p>
            <a:r>
              <a:rPr lang="tr-TR" sz="1600" b="1" dirty="0" err="1" smtClean="0"/>
              <a:t>Yes</a:t>
            </a:r>
            <a:endParaRPr lang="tr-TR" sz="1600" b="1" dirty="0"/>
          </a:p>
        </p:txBody>
      </p:sp>
      <p:sp>
        <p:nvSpPr>
          <p:cNvPr id="208" name="207 Metin kutusu"/>
          <p:cNvSpPr txBox="1"/>
          <p:nvPr/>
        </p:nvSpPr>
        <p:spPr>
          <a:xfrm>
            <a:off x="36894827" y="7677958"/>
            <a:ext cx="596224" cy="338554"/>
          </a:xfrm>
          <a:prstGeom prst="rect">
            <a:avLst/>
          </a:prstGeom>
          <a:noFill/>
        </p:spPr>
        <p:txBody>
          <a:bodyPr wrap="square" rtlCol="0">
            <a:spAutoFit/>
          </a:bodyPr>
          <a:lstStyle/>
          <a:p>
            <a:r>
              <a:rPr lang="tr-TR" sz="1600" b="1" dirty="0" smtClean="0"/>
              <a:t>No</a:t>
            </a:r>
            <a:endParaRPr lang="tr-TR" sz="1600" b="1" dirty="0"/>
          </a:p>
        </p:txBody>
      </p:sp>
      <p:cxnSp>
        <p:nvCxnSpPr>
          <p:cNvPr id="214" name="213 Düz Ok Bağlayıcısı"/>
          <p:cNvCxnSpPr>
            <a:endCxn id="193" idx="0"/>
          </p:cNvCxnSpPr>
          <p:nvPr/>
        </p:nvCxnSpPr>
        <p:spPr>
          <a:xfrm>
            <a:off x="32817318" y="9533960"/>
            <a:ext cx="0" cy="50770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32" name="231 Düz Ok Bağlayıcısı"/>
          <p:cNvCxnSpPr>
            <a:stCxn id="194" idx="2"/>
            <a:endCxn id="195" idx="0"/>
          </p:cNvCxnSpPr>
          <p:nvPr/>
        </p:nvCxnSpPr>
        <p:spPr>
          <a:xfrm flipH="1">
            <a:off x="38915488" y="11101511"/>
            <a:ext cx="1" cy="50429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35" name="234 Düz Ok Bağlayıcısı"/>
          <p:cNvCxnSpPr>
            <a:stCxn id="195" idx="3"/>
            <a:endCxn id="196" idx="1"/>
          </p:cNvCxnSpPr>
          <p:nvPr/>
        </p:nvCxnSpPr>
        <p:spPr>
          <a:xfrm>
            <a:off x="39979981" y="12256065"/>
            <a:ext cx="573507" cy="1546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37" name="236 Düz Ok Bağlayıcısı"/>
          <p:cNvCxnSpPr>
            <a:stCxn id="195" idx="2"/>
            <a:endCxn id="197" idx="0"/>
          </p:cNvCxnSpPr>
          <p:nvPr/>
        </p:nvCxnSpPr>
        <p:spPr>
          <a:xfrm>
            <a:off x="38915488" y="12906326"/>
            <a:ext cx="0" cy="46853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40" name="239 Metin kutusu"/>
          <p:cNvSpPr txBox="1"/>
          <p:nvPr/>
        </p:nvSpPr>
        <p:spPr>
          <a:xfrm>
            <a:off x="39979981" y="11954649"/>
            <a:ext cx="459998" cy="338554"/>
          </a:xfrm>
          <a:prstGeom prst="rect">
            <a:avLst/>
          </a:prstGeom>
          <a:noFill/>
        </p:spPr>
        <p:txBody>
          <a:bodyPr wrap="none" rtlCol="0">
            <a:spAutoFit/>
          </a:bodyPr>
          <a:lstStyle/>
          <a:p>
            <a:r>
              <a:rPr lang="tr-TR" sz="1600" b="1" dirty="0" err="1" smtClean="0"/>
              <a:t>Yes</a:t>
            </a:r>
            <a:endParaRPr lang="tr-TR" sz="1600" b="1" dirty="0"/>
          </a:p>
        </p:txBody>
      </p:sp>
      <p:sp>
        <p:nvSpPr>
          <p:cNvPr id="241" name="240 Metin kutusu"/>
          <p:cNvSpPr txBox="1"/>
          <p:nvPr/>
        </p:nvSpPr>
        <p:spPr>
          <a:xfrm>
            <a:off x="38915488" y="12906326"/>
            <a:ext cx="429926" cy="338554"/>
          </a:xfrm>
          <a:prstGeom prst="rect">
            <a:avLst/>
          </a:prstGeom>
          <a:noFill/>
        </p:spPr>
        <p:txBody>
          <a:bodyPr wrap="none" rtlCol="0">
            <a:spAutoFit/>
          </a:bodyPr>
          <a:lstStyle/>
          <a:p>
            <a:r>
              <a:rPr lang="tr-TR" sz="1600" b="1" dirty="0" smtClean="0"/>
              <a:t>No</a:t>
            </a:r>
            <a:endParaRPr lang="tr-TR" sz="1600" b="1" dirty="0"/>
          </a:p>
        </p:txBody>
      </p:sp>
      <mc:AlternateContent xmlns:mc="http://schemas.openxmlformats.org/markup-compatibility/2006" xmlns:a14="http://schemas.microsoft.com/office/drawing/2010/main">
        <mc:Choice Requires="a14">
          <p:sp>
            <p:nvSpPr>
              <p:cNvPr id="242" name="241 Metin kutusu"/>
              <p:cNvSpPr txBox="1"/>
              <p:nvPr/>
            </p:nvSpPr>
            <p:spPr>
              <a:xfrm>
                <a:off x="36218228" y="13565442"/>
                <a:ext cx="5142360" cy="101098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nor/>
                        </m:rPr>
                        <a:rPr lang="tr-TR" sz="1600" smtClean="0">
                          <a:solidFill>
                            <a:schemeClr val="bg1"/>
                          </a:solidFill>
                        </a:rPr>
                        <m:t>D</m:t>
                      </m:r>
                      <m:r>
                        <m:rPr>
                          <m:nor/>
                        </m:rPr>
                        <a:rPr lang="tr-TR" sz="1600" smtClean="0">
                          <a:solidFill>
                            <a:schemeClr val="bg1"/>
                          </a:solidFill>
                        </a:rPr>
                        <m:t>2</m:t>
                      </m:r>
                      <m:r>
                        <a:rPr lang="tr-TR" sz="1600" i="1">
                          <a:solidFill>
                            <a:schemeClr val="bg1"/>
                          </a:solidFill>
                          <a:latin typeface="Cambria Math"/>
                        </a:rPr>
                        <m:t>=</m:t>
                      </m:r>
                      <m:r>
                        <a:rPr lang="tr-TR" sz="1600" i="1">
                          <a:solidFill>
                            <a:schemeClr val="bg1"/>
                          </a:solidFill>
                          <a:latin typeface="Cambria Math"/>
                        </a:rPr>
                        <m:t>𝑁</m:t>
                      </m:r>
                      <m:r>
                        <a:rPr lang="tr-TR" sz="1600" i="1">
                          <a:solidFill>
                            <a:schemeClr val="bg1"/>
                          </a:solidFill>
                          <a:latin typeface="Cambria Math"/>
                        </a:rPr>
                        <m:t>∗(</m:t>
                      </m:r>
                      <m:nary>
                        <m:naryPr>
                          <m:chr m:val="∑"/>
                          <m:ctrlPr>
                            <a:rPr lang="tr-TR" sz="1600" i="1">
                              <a:solidFill>
                                <a:schemeClr val="bg1"/>
                              </a:solidFill>
                              <a:latin typeface="Cambria Math"/>
                            </a:rPr>
                          </m:ctrlPr>
                        </m:naryPr>
                        <m:sub>
                          <m:r>
                            <m:rPr>
                              <m:brk m:alnAt="23"/>
                            </m:rPr>
                            <a:rPr lang="tr-TR" sz="1600" i="1">
                              <a:solidFill>
                                <a:schemeClr val="bg1"/>
                              </a:solidFill>
                              <a:latin typeface="Cambria Math"/>
                            </a:rPr>
                            <m:t>𝑖</m:t>
                          </m:r>
                          <m:r>
                            <a:rPr lang="tr-TR" sz="1600" i="1">
                              <a:solidFill>
                                <a:schemeClr val="bg1"/>
                              </a:solidFill>
                              <a:latin typeface="Cambria Math"/>
                            </a:rPr>
                            <m:t>=0</m:t>
                          </m:r>
                        </m:sub>
                        <m:sup>
                          <m:r>
                            <a:rPr lang="tr-TR" sz="1600" i="1">
                              <a:solidFill>
                                <a:schemeClr val="bg1"/>
                              </a:solidFill>
                              <a:latin typeface="Cambria Math"/>
                            </a:rPr>
                            <m:t>𝑐</m:t>
                          </m:r>
                        </m:sup>
                        <m:e>
                          <m:d>
                            <m:dPr>
                              <m:ctrlPr>
                                <a:rPr lang="tr-TR" sz="1600" i="1">
                                  <a:solidFill>
                                    <a:schemeClr val="bg1"/>
                                  </a:solidFill>
                                  <a:latin typeface="Cambria Math"/>
                                </a:rPr>
                              </m:ctrlPr>
                            </m:dPr>
                            <m:e>
                              <m:f>
                                <m:fPr>
                                  <m:type m:val="noBar"/>
                                  <m:ctrlPr>
                                    <a:rPr lang="tr-TR" sz="1600" i="1">
                                      <a:solidFill>
                                        <a:schemeClr val="bg1"/>
                                      </a:solidFill>
                                      <a:latin typeface="Cambria Math"/>
                                    </a:rPr>
                                  </m:ctrlPr>
                                </m:fPr>
                                <m:num>
                                  <m:r>
                                    <a:rPr lang="tr-TR" sz="1600" i="1">
                                      <a:solidFill>
                                        <a:schemeClr val="bg1"/>
                                      </a:solidFill>
                                      <a:latin typeface="Cambria Math"/>
                                    </a:rPr>
                                    <m:t>𝑚</m:t>
                                  </m:r>
                                </m:num>
                                <m:den>
                                  <m:r>
                                    <a:rPr lang="tr-TR" sz="1600" i="1">
                                      <a:solidFill>
                                        <a:schemeClr val="bg1"/>
                                      </a:solidFill>
                                      <a:latin typeface="Cambria Math"/>
                                    </a:rPr>
                                    <m:t>𝑐</m:t>
                                  </m:r>
                                </m:den>
                              </m:f>
                            </m:e>
                          </m:d>
                          <m:sSup>
                            <m:sSupPr>
                              <m:ctrlPr>
                                <a:rPr lang="tr-TR" sz="1600" i="1">
                                  <a:solidFill>
                                    <a:schemeClr val="bg1"/>
                                  </a:solidFill>
                                  <a:latin typeface="Cambria Math"/>
                                </a:rPr>
                              </m:ctrlPr>
                            </m:sSupPr>
                            <m:e>
                              <m:r>
                                <a:rPr lang="tr-TR" sz="1600" i="1">
                                  <a:solidFill>
                                    <a:schemeClr val="bg1"/>
                                  </a:solidFill>
                                  <a:latin typeface="Cambria Math"/>
                                </a:rPr>
                                <m:t>((</m:t>
                              </m:r>
                              <m:r>
                                <a:rPr lang="tr-TR" sz="1600" i="1">
                                  <a:solidFill>
                                    <a:schemeClr val="bg1"/>
                                  </a:solidFill>
                                  <a:latin typeface="Cambria Math"/>
                                </a:rPr>
                                <m:t>𝑝</m:t>
                              </m:r>
                              <m:r>
                                <a:rPr lang="tr-TR" sz="1600" i="1">
                                  <a:solidFill>
                                    <a:schemeClr val="bg1"/>
                                  </a:solidFill>
                                  <a:latin typeface="Cambria Math"/>
                                </a:rPr>
                                <m:t>∗</m:t>
                              </m:r>
                              <m:r>
                                <a:rPr lang="tr-TR" sz="1600" i="1">
                                  <a:solidFill>
                                    <a:schemeClr val="bg1"/>
                                  </a:solidFill>
                                  <a:latin typeface="Cambria Math"/>
                                </a:rPr>
                                <m:t>𝑚</m:t>
                              </m:r>
                              <m:r>
                                <a:rPr lang="tr-TR" sz="1600" i="1">
                                  <a:solidFill>
                                    <a:schemeClr val="bg1"/>
                                  </a:solidFill>
                                  <a:latin typeface="Cambria Math"/>
                                </a:rPr>
                                <m:t>)/</m:t>
                              </m:r>
                              <m:r>
                                <a:rPr lang="tr-TR" sz="1600" i="1">
                                  <a:solidFill>
                                    <a:schemeClr val="bg1"/>
                                  </a:solidFill>
                                  <a:latin typeface="Cambria Math"/>
                                </a:rPr>
                                <m:t>𝑁</m:t>
                              </m:r>
                              <m:r>
                                <a:rPr lang="tr-TR" sz="1600" i="1">
                                  <a:solidFill>
                                    <a:schemeClr val="bg1"/>
                                  </a:solidFill>
                                  <a:latin typeface="Cambria Math"/>
                                </a:rPr>
                                <m:t>)</m:t>
                              </m:r>
                            </m:e>
                            <m:sup>
                              <m:r>
                                <a:rPr lang="tr-TR" sz="1600" i="1">
                                  <a:solidFill>
                                    <a:schemeClr val="bg1"/>
                                  </a:solidFill>
                                  <a:latin typeface="Cambria Math"/>
                                </a:rPr>
                                <m:t>𝑐</m:t>
                              </m:r>
                            </m:sup>
                          </m:sSup>
                          <m:sSup>
                            <m:sSupPr>
                              <m:ctrlPr>
                                <a:rPr lang="tr-TR" sz="1600" i="1">
                                  <a:solidFill>
                                    <a:schemeClr val="bg1"/>
                                  </a:solidFill>
                                  <a:latin typeface="Cambria Math"/>
                                </a:rPr>
                              </m:ctrlPr>
                            </m:sSupPr>
                            <m:e>
                              <m:r>
                                <a:rPr lang="tr-TR" sz="1600" i="1">
                                  <a:solidFill>
                                    <a:schemeClr val="bg1"/>
                                  </a:solidFill>
                                  <a:latin typeface="Cambria Math"/>
                                </a:rPr>
                                <m:t>(1−</m:t>
                              </m:r>
                              <m:f>
                                <m:fPr>
                                  <m:ctrlPr>
                                    <a:rPr lang="tr-TR" sz="1600" i="1">
                                      <a:solidFill>
                                        <a:schemeClr val="bg1"/>
                                      </a:solidFill>
                                      <a:latin typeface="Cambria Math"/>
                                    </a:rPr>
                                  </m:ctrlPr>
                                </m:fPr>
                                <m:num>
                                  <m:r>
                                    <a:rPr lang="tr-TR" sz="1600" i="1">
                                      <a:solidFill>
                                        <a:schemeClr val="bg1"/>
                                      </a:solidFill>
                                      <a:latin typeface="Cambria Math"/>
                                    </a:rPr>
                                    <m:t>𝑝</m:t>
                                  </m:r>
                                  <m:r>
                                    <a:rPr lang="tr-TR" sz="1600" i="1">
                                      <a:solidFill>
                                        <a:schemeClr val="bg1"/>
                                      </a:solidFill>
                                      <a:latin typeface="Cambria Math"/>
                                    </a:rPr>
                                    <m:t>∗</m:t>
                                  </m:r>
                                  <m:r>
                                    <a:rPr lang="tr-TR" sz="1600" i="1">
                                      <a:solidFill>
                                        <a:schemeClr val="bg1"/>
                                      </a:solidFill>
                                      <a:latin typeface="Cambria Math"/>
                                    </a:rPr>
                                    <m:t>𝑚</m:t>
                                  </m:r>
                                </m:num>
                                <m:den>
                                  <m:r>
                                    <a:rPr lang="tr-TR" sz="1600" i="1">
                                      <a:solidFill>
                                        <a:schemeClr val="bg1"/>
                                      </a:solidFill>
                                      <a:latin typeface="Cambria Math"/>
                                    </a:rPr>
                                    <m:t>𝑁</m:t>
                                  </m:r>
                                </m:den>
                              </m:f>
                              <m:r>
                                <a:rPr lang="tr-TR" sz="1600" i="1">
                                  <a:solidFill>
                                    <a:schemeClr val="bg1"/>
                                  </a:solidFill>
                                  <a:latin typeface="Cambria Math"/>
                                </a:rPr>
                                <m:t>)</m:t>
                              </m:r>
                            </m:e>
                            <m:sup>
                              <m:r>
                                <a:rPr lang="tr-TR" sz="1600" i="1">
                                  <a:solidFill>
                                    <a:schemeClr val="bg1"/>
                                  </a:solidFill>
                                  <a:latin typeface="Cambria Math"/>
                                </a:rPr>
                                <m:t>𝑚</m:t>
                              </m:r>
                              <m:r>
                                <a:rPr lang="tr-TR" sz="1600" i="1">
                                  <a:solidFill>
                                    <a:schemeClr val="bg1"/>
                                  </a:solidFill>
                                  <a:latin typeface="Cambria Math"/>
                                </a:rPr>
                                <m:t>−</m:t>
                              </m:r>
                              <m:r>
                                <a:rPr lang="tr-TR" sz="1600" i="1">
                                  <a:solidFill>
                                    <a:schemeClr val="bg1"/>
                                  </a:solidFill>
                                  <a:latin typeface="Cambria Math"/>
                                </a:rPr>
                                <m:t>𝑐</m:t>
                              </m:r>
                            </m:sup>
                          </m:sSup>
                          <m:r>
                            <a:rPr lang="tr-TR" sz="1600" i="1">
                              <a:solidFill>
                                <a:schemeClr val="bg1"/>
                              </a:solidFill>
                              <a:latin typeface="Cambria Math"/>
                            </a:rPr>
                            <m:t>)</m:t>
                          </m:r>
                        </m:e>
                      </m:nary>
                    </m:oMath>
                  </m:oMathPara>
                </a14:m>
                <a:endParaRPr lang="tr-TR" sz="1600" dirty="0">
                  <a:solidFill>
                    <a:schemeClr val="bg1"/>
                  </a:solidFill>
                </a:endParaRPr>
              </a:p>
              <a:p>
                <a:endParaRPr lang="tr-TR" sz="1600" b="1" dirty="0">
                  <a:solidFill>
                    <a:schemeClr val="bg1"/>
                  </a:solidFill>
                </a:endParaRPr>
              </a:p>
            </p:txBody>
          </p:sp>
        </mc:Choice>
        <mc:Fallback xmlns="">
          <p:sp>
            <p:nvSpPr>
              <p:cNvPr id="242" name="241 Metin kutusu"/>
              <p:cNvSpPr txBox="1">
                <a:spLocks noRot="1" noChangeAspect="1" noMove="1" noResize="1" noEditPoints="1" noAdjustHandles="1" noChangeArrowheads="1" noChangeShapeType="1" noTextEdit="1"/>
              </p:cNvSpPr>
              <p:nvPr/>
            </p:nvSpPr>
            <p:spPr>
              <a:xfrm>
                <a:off x="36218228" y="13565442"/>
                <a:ext cx="5142360" cy="1010982"/>
              </a:xfrm>
              <a:prstGeom prst="rect">
                <a:avLst/>
              </a:prstGeom>
              <a:blipFill rotWithShape="1">
                <a:blip r:embed="rId4"/>
                <a:stretch>
                  <a:fillRect/>
                </a:stretch>
              </a:blipFill>
            </p:spPr>
            <p:txBody>
              <a:bodyPr/>
              <a:lstStyle/>
              <a:p>
                <a:r>
                  <a:rPr lang="tr-TR">
                    <a:noFill/>
                  </a:rPr>
                  <a:t> </a:t>
                </a:r>
              </a:p>
            </p:txBody>
          </p:sp>
        </mc:Fallback>
      </mc:AlternateContent>
      <p:cxnSp>
        <p:nvCxnSpPr>
          <p:cNvPr id="249" name="248 Şekil"/>
          <p:cNvCxnSpPr>
            <a:stCxn id="198" idx="2"/>
            <a:endCxn id="195" idx="1"/>
          </p:cNvCxnSpPr>
          <p:nvPr/>
        </p:nvCxnSpPr>
        <p:spPr>
          <a:xfrm rot="5400000" flipH="1">
            <a:off x="36547675" y="13559384"/>
            <a:ext cx="3535800" cy="929162"/>
          </a:xfrm>
          <a:prstGeom prst="bentConnector4">
            <a:avLst>
              <a:gd name="adj1" fmla="val -6465"/>
              <a:gd name="adj2" fmla="val 298393"/>
            </a:avLst>
          </a:prstGeom>
          <a:ln>
            <a:tailEnd type="arrow"/>
          </a:ln>
        </p:spPr>
        <p:style>
          <a:lnRef idx="1">
            <a:schemeClr val="dk1"/>
          </a:lnRef>
          <a:fillRef idx="0">
            <a:schemeClr val="dk1"/>
          </a:fillRef>
          <a:effectRef idx="0">
            <a:schemeClr val="dk1"/>
          </a:effectRef>
          <a:fontRef idx="minor">
            <a:schemeClr val="tx1"/>
          </a:fontRef>
        </p:style>
      </p:cxnSp>
      <p:sp>
        <p:nvSpPr>
          <p:cNvPr id="260" name="259 Metin kutusu"/>
          <p:cNvSpPr txBox="1"/>
          <p:nvPr/>
        </p:nvSpPr>
        <p:spPr>
          <a:xfrm>
            <a:off x="29420136" y="19244125"/>
            <a:ext cx="5575949" cy="5262979"/>
          </a:xfrm>
          <a:prstGeom prst="rect">
            <a:avLst/>
          </a:prstGeom>
          <a:noFill/>
        </p:spPr>
        <p:txBody>
          <a:bodyPr wrap="square" rtlCol="0">
            <a:spAutoFit/>
          </a:bodyPr>
          <a:lstStyle/>
          <a:p>
            <a:r>
              <a:rPr lang="en-US" sz="2400" b="1" dirty="0" smtClean="0"/>
              <a:t>Philip Crosby</a:t>
            </a:r>
            <a:r>
              <a:rPr lang="tr-TR" sz="2400" b="1" dirty="0" smtClean="0"/>
              <a:t>, </a:t>
            </a:r>
            <a:r>
              <a:rPr lang="en-US" sz="2400" b="1" dirty="0" smtClean="0"/>
              <a:t>known as developing “Zero Defect” opinion</a:t>
            </a:r>
            <a:r>
              <a:rPr lang="tr-TR" sz="2400" b="1" dirty="0" smtClean="0"/>
              <a:t>.</a:t>
            </a:r>
            <a:r>
              <a:rPr lang="en-US" sz="2400" b="1" dirty="0" smtClean="0"/>
              <a:t> According to Crosby, quality applies in correct place and evaluate with the use of unnecessary costs. He has four major principles: </a:t>
            </a:r>
            <a:endParaRPr lang="tr-TR" sz="2400" b="1" dirty="0" smtClean="0"/>
          </a:p>
          <a:p>
            <a:pPr marL="457200" lvl="0" indent="-457200">
              <a:buFont typeface="+mj-lt"/>
              <a:buAutoNum type="arabicPeriod"/>
            </a:pPr>
            <a:r>
              <a:rPr lang="en-US" sz="2400" b="1" dirty="0" smtClean="0"/>
              <a:t>The definition of quality is conformance to requirements.</a:t>
            </a:r>
            <a:endParaRPr lang="tr-TR" sz="2400" b="1" dirty="0" smtClean="0"/>
          </a:p>
          <a:p>
            <a:pPr marL="457200" lvl="0" indent="-457200">
              <a:buFont typeface="+mj-lt"/>
              <a:buAutoNum type="arabicPeriod"/>
            </a:pPr>
            <a:r>
              <a:rPr lang="en-US" sz="2400" b="1" dirty="0" smtClean="0"/>
              <a:t>The system of quality is prevention</a:t>
            </a:r>
            <a:endParaRPr lang="tr-TR" sz="2400" b="1" dirty="0" smtClean="0"/>
          </a:p>
          <a:p>
            <a:pPr marL="457200" lvl="0" indent="-457200">
              <a:buFont typeface="+mj-lt"/>
              <a:buAutoNum type="arabicPeriod"/>
            </a:pPr>
            <a:r>
              <a:rPr lang="en-US" sz="2400" b="1" dirty="0" smtClean="0"/>
              <a:t>Standard performance should be zero defects. </a:t>
            </a:r>
            <a:endParaRPr lang="tr-TR" sz="2400" b="1" dirty="0" smtClean="0"/>
          </a:p>
          <a:p>
            <a:pPr marL="457200" lvl="0" indent="-457200">
              <a:buFont typeface="+mj-lt"/>
              <a:buAutoNum type="arabicPeriod"/>
            </a:pPr>
            <a:r>
              <a:rPr lang="en-US" sz="2400" b="1" dirty="0" smtClean="0"/>
              <a:t>Quality measurement is the cost of quality. According to Crosby, the quality costs of a firm are equal to 20%-40%. </a:t>
            </a:r>
            <a:endParaRPr lang="tr-TR" sz="2400" b="1" dirty="0"/>
          </a:p>
        </p:txBody>
      </p:sp>
      <p:sp>
        <p:nvSpPr>
          <p:cNvPr id="261" name="260 Metin kutusu"/>
          <p:cNvSpPr txBox="1"/>
          <p:nvPr/>
        </p:nvSpPr>
        <p:spPr>
          <a:xfrm>
            <a:off x="35754774" y="19218582"/>
            <a:ext cx="6435530" cy="6370975"/>
          </a:xfrm>
          <a:prstGeom prst="rect">
            <a:avLst/>
          </a:prstGeom>
          <a:noFill/>
        </p:spPr>
        <p:txBody>
          <a:bodyPr wrap="square" rtlCol="0">
            <a:spAutoFit/>
          </a:bodyPr>
          <a:lstStyle/>
          <a:p>
            <a:r>
              <a:rPr lang="en-US" sz="2400" b="1" dirty="0" smtClean="0"/>
              <a:t>Deming</a:t>
            </a:r>
            <a:r>
              <a:rPr lang="tr-TR" sz="2400" b="1" dirty="0" smtClean="0"/>
              <a:t> insisted management accept responsibility for building good system.</a:t>
            </a:r>
            <a:endParaRPr lang="tr-TR" sz="2400" b="1" dirty="0"/>
          </a:p>
          <a:p>
            <a:pPr marL="457200" indent="-457200">
              <a:buFont typeface="+mj-lt"/>
              <a:buAutoNum type="arabicPeriod"/>
            </a:pPr>
            <a:r>
              <a:rPr lang="en-US" sz="2400" b="1" dirty="0" smtClean="0"/>
              <a:t>Constancy of purpose</a:t>
            </a:r>
          </a:p>
          <a:p>
            <a:pPr marL="457200" lvl="0" indent="-457200">
              <a:buFont typeface="+mj-lt"/>
              <a:buAutoNum type="arabicPeriod"/>
            </a:pPr>
            <a:r>
              <a:rPr lang="en-US" sz="2400" b="1" dirty="0" smtClean="0"/>
              <a:t>The new philosophy</a:t>
            </a:r>
          </a:p>
          <a:p>
            <a:pPr marL="457200" lvl="0" indent="-457200">
              <a:buFont typeface="+mj-lt"/>
              <a:buAutoNum type="arabicPeriod"/>
            </a:pPr>
            <a:r>
              <a:rPr lang="en-US" sz="2400" b="1" dirty="0" smtClean="0"/>
              <a:t>Cease dependence on mass inspection</a:t>
            </a:r>
          </a:p>
          <a:p>
            <a:pPr marL="457200" lvl="0" indent="-457200">
              <a:buFont typeface="+mj-lt"/>
              <a:buAutoNum type="arabicPeriod"/>
            </a:pPr>
            <a:r>
              <a:rPr lang="en-US" sz="2400" b="1" dirty="0" smtClean="0"/>
              <a:t>End lowest tender contracts</a:t>
            </a:r>
          </a:p>
          <a:p>
            <a:pPr marL="457200" lvl="0" indent="-457200">
              <a:buFont typeface="+mj-lt"/>
              <a:buAutoNum type="arabicPeriod"/>
            </a:pPr>
            <a:r>
              <a:rPr lang="en-US" sz="2400" b="1" dirty="0" smtClean="0"/>
              <a:t>Improve every process</a:t>
            </a:r>
          </a:p>
          <a:p>
            <a:pPr marL="457200" lvl="0" indent="-457200">
              <a:buFont typeface="+mj-lt"/>
              <a:buAutoNum type="arabicPeriod"/>
            </a:pPr>
            <a:r>
              <a:rPr lang="en-US" sz="2400" b="1" dirty="0" smtClean="0"/>
              <a:t>Institute training on the job</a:t>
            </a:r>
          </a:p>
          <a:p>
            <a:pPr marL="457200" lvl="0" indent="-457200">
              <a:buFont typeface="+mj-lt"/>
              <a:buAutoNum type="arabicPeriod"/>
            </a:pPr>
            <a:r>
              <a:rPr lang="en-US" sz="2400" b="1" dirty="0" smtClean="0"/>
              <a:t>Institute leadership</a:t>
            </a:r>
          </a:p>
          <a:p>
            <a:pPr marL="457200" lvl="0" indent="-457200">
              <a:buFont typeface="+mj-lt"/>
              <a:buAutoNum type="arabicPeriod"/>
            </a:pPr>
            <a:r>
              <a:rPr lang="en-US" sz="2400" b="1" dirty="0" smtClean="0"/>
              <a:t>Drive out fear</a:t>
            </a:r>
          </a:p>
          <a:p>
            <a:pPr marL="457200" lvl="0" indent="-457200">
              <a:buFont typeface="+mj-lt"/>
              <a:buAutoNum type="arabicPeriod"/>
            </a:pPr>
            <a:r>
              <a:rPr lang="en-US" sz="2400" b="1" dirty="0" smtClean="0"/>
              <a:t>Break down barriers</a:t>
            </a:r>
          </a:p>
          <a:p>
            <a:pPr marL="457200" lvl="0" indent="-457200">
              <a:buFont typeface="+mj-lt"/>
              <a:buAutoNum type="arabicPeriod"/>
            </a:pPr>
            <a:r>
              <a:rPr lang="en-US" sz="2400" b="1" dirty="0" smtClean="0"/>
              <a:t>Eliminate exhortations</a:t>
            </a:r>
          </a:p>
          <a:p>
            <a:pPr marL="457200" lvl="0" indent="-457200">
              <a:buFont typeface="+mj-lt"/>
              <a:buAutoNum type="arabicPeriod"/>
            </a:pPr>
            <a:r>
              <a:rPr lang="en-US" sz="2400" b="1" dirty="0" smtClean="0"/>
              <a:t>Eliminate arbitrary numerical targets</a:t>
            </a:r>
          </a:p>
          <a:p>
            <a:pPr marL="457200" lvl="0" indent="-457200">
              <a:buFont typeface="+mj-lt"/>
              <a:buAutoNum type="arabicPeriod"/>
            </a:pPr>
            <a:r>
              <a:rPr lang="en-US" sz="2400" b="1" dirty="0" smtClean="0"/>
              <a:t>Permit pride of workmanship</a:t>
            </a:r>
          </a:p>
          <a:p>
            <a:pPr marL="457200" lvl="0" indent="-457200">
              <a:buFont typeface="+mj-lt"/>
              <a:buAutoNum type="arabicPeriod"/>
            </a:pPr>
            <a:r>
              <a:rPr lang="en-US" sz="2400" b="1" dirty="0" smtClean="0"/>
              <a:t>Encourage education</a:t>
            </a:r>
          </a:p>
          <a:p>
            <a:pPr marL="457200" lvl="0" indent="-457200">
              <a:buFont typeface="+mj-lt"/>
              <a:buAutoNum type="arabicPeriod"/>
            </a:pPr>
            <a:r>
              <a:rPr lang="en-US" sz="2400" b="1" dirty="0" smtClean="0"/>
              <a:t>Top management commitment and action</a:t>
            </a:r>
            <a:endParaRPr lang="tr-TR" sz="2400" b="1" dirty="0" smtClean="0"/>
          </a:p>
          <a:p>
            <a:pPr marL="457200" lvl="0" indent="-457200">
              <a:buFont typeface="+mj-lt"/>
              <a:buAutoNum type="arabicPeriod"/>
            </a:pPr>
            <a:endParaRPr lang="en-US" sz="2400" b="1" dirty="0" smtClean="0"/>
          </a:p>
        </p:txBody>
      </p:sp>
      <p:sp>
        <p:nvSpPr>
          <p:cNvPr id="264" name="263 Metin kutusu"/>
          <p:cNvSpPr txBox="1"/>
          <p:nvPr/>
        </p:nvSpPr>
        <p:spPr>
          <a:xfrm>
            <a:off x="33652168" y="2463995"/>
            <a:ext cx="3244286" cy="646331"/>
          </a:xfrm>
          <a:prstGeom prst="rect">
            <a:avLst/>
          </a:prstGeom>
          <a:noFill/>
        </p:spPr>
        <p:txBody>
          <a:bodyPr wrap="none" rtlCol="0">
            <a:spAutoFit/>
          </a:bodyPr>
          <a:lstStyle/>
          <a:p>
            <a:r>
              <a:rPr lang="tr-TR" sz="3600" b="1" dirty="0" smtClean="0"/>
              <a:t>Müge ALTINSOY</a:t>
            </a:r>
            <a:endParaRPr lang="tr-TR" sz="3600" b="1" dirty="0"/>
          </a:p>
        </p:txBody>
      </p:sp>
      <p:sp>
        <p:nvSpPr>
          <p:cNvPr id="265" name="264 Metin kutusu"/>
          <p:cNvSpPr txBox="1"/>
          <p:nvPr/>
        </p:nvSpPr>
        <p:spPr>
          <a:xfrm>
            <a:off x="33888342" y="1571536"/>
            <a:ext cx="2319033" cy="646331"/>
          </a:xfrm>
          <a:prstGeom prst="rect">
            <a:avLst/>
          </a:prstGeom>
          <a:noFill/>
        </p:spPr>
        <p:txBody>
          <a:bodyPr wrap="none" rtlCol="0">
            <a:spAutoFit/>
          </a:bodyPr>
          <a:lstStyle/>
          <a:p>
            <a:r>
              <a:rPr lang="tr-TR" sz="3600" b="1" dirty="0" smtClean="0"/>
              <a:t>Hilal BALTA</a:t>
            </a:r>
            <a:endParaRPr lang="tr-TR" sz="3600" b="1" dirty="0"/>
          </a:p>
        </p:txBody>
      </p:sp>
      <p:sp>
        <p:nvSpPr>
          <p:cNvPr id="266" name="265 Metin kutusu"/>
          <p:cNvSpPr txBox="1"/>
          <p:nvPr/>
        </p:nvSpPr>
        <p:spPr>
          <a:xfrm>
            <a:off x="5029769" y="2703058"/>
            <a:ext cx="2963183" cy="646331"/>
          </a:xfrm>
          <a:prstGeom prst="rect">
            <a:avLst/>
          </a:prstGeom>
          <a:noFill/>
        </p:spPr>
        <p:txBody>
          <a:bodyPr wrap="none" rtlCol="0">
            <a:spAutoFit/>
          </a:bodyPr>
          <a:lstStyle/>
          <a:p>
            <a:r>
              <a:rPr lang="tr-TR" sz="3600" b="1" dirty="0" smtClean="0"/>
              <a:t>Müge BAKBAK</a:t>
            </a:r>
            <a:endParaRPr lang="tr-TR" sz="3600" b="1" dirty="0"/>
          </a:p>
        </p:txBody>
      </p:sp>
      <p:sp>
        <p:nvSpPr>
          <p:cNvPr id="267" name="266 Metin kutusu"/>
          <p:cNvSpPr txBox="1"/>
          <p:nvPr/>
        </p:nvSpPr>
        <p:spPr>
          <a:xfrm>
            <a:off x="4927211" y="1713793"/>
            <a:ext cx="3134191" cy="646331"/>
          </a:xfrm>
          <a:prstGeom prst="rect">
            <a:avLst/>
          </a:prstGeom>
          <a:noFill/>
        </p:spPr>
        <p:txBody>
          <a:bodyPr wrap="none" rtlCol="0">
            <a:spAutoFit/>
          </a:bodyPr>
          <a:lstStyle/>
          <a:p>
            <a:r>
              <a:rPr lang="tr-TR" sz="3600" b="1" dirty="0" smtClean="0"/>
              <a:t>Deniz DURMUŞ</a:t>
            </a:r>
            <a:endParaRPr lang="tr-TR" sz="3600" b="1" dirty="0"/>
          </a:p>
        </p:txBody>
      </p:sp>
      <p:cxnSp>
        <p:nvCxnSpPr>
          <p:cNvPr id="102" name="101 Dirsek Bağlayıcısı"/>
          <p:cNvCxnSpPr>
            <a:stCxn id="161" idx="2"/>
          </p:cNvCxnSpPr>
          <p:nvPr/>
        </p:nvCxnSpPr>
        <p:spPr>
          <a:xfrm rot="5400000">
            <a:off x="34768245" y="5634393"/>
            <a:ext cx="721354" cy="4724259"/>
          </a:xfrm>
          <a:prstGeom prst="bentConnector3">
            <a:avLst>
              <a:gd name="adj1" fmla="val 50000"/>
            </a:avLst>
          </a:prstGeom>
          <a:ln>
            <a:tailEnd type="arrow"/>
          </a:ln>
        </p:spPr>
        <p:style>
          <a:lnRef idx="1">
            <a:schemeClr val="dk1"/>
          </a:lnRef>
          <a:fillRef idx="0">
            <a:schemeClr val="dk1"/>
          </a:fillRef>
          <a:effectRef idx="0">
            <a:schemeClr val="dk1"/>
          </a:effectRef>
          <a:fontRef idx="minor">
            <a:schemeClr val="tx1"/>
          </a:fontRef>
        </p:style>
      </p:cxnSp>
      <p:cxnSp>
        <p:nvCxnSpPr>
          <p:cNvPr id="106" name="105 Şekil"/>
          <p:cNvCxnSpPr>
            <a:stCxn id="161" idx="3"/>
            <a:endCxn id="194" idx="0"/>
          </p:cNvCxnSpPr>
          <p:nvPr/>
        </p:nvCxnSpPr>
        <p:spPr>
          <a:xfrm>
            <a:off x="38453492" y="7079405"/>
            <a:ext cx="461997" cy="2725048"/>
          </a:xfrm>
          <a:prstGeom prst="bentConnector2">
            <a:avLst/>
          </a:prstGeom>
          <a:ln>
            <a:tailEnd type="arrow"/>
          </a:ln>
        </p:spPr>
        <p:style>
          <a:lnRef idx="1">
            <a:schemeClr val="dk1"/>
          </a:lnRef>
          <a:fillRef idx="0">
            <a:schemeClr val="dk1"/>
          </a:fillRef>
          <a:effectRef idx="0">
            <a:schemeClr val="dk1"/>
          </a:effectRef>
          <a:fontRef idx="minor">
            <a:schemeClr val="tx1"/>
          </a:fontRef>
        </p:style>
      </p:cxnSp>
      <p:cxnSp>
        <p:nvCxnSpPr>
          <p:cNvPr id="114" name="113 Dirsek Bağlayıcısı"/>
          <p:cNvCxnSpPr>
            <a:stCxn id="193" idx="3"/>
            <a:endCxn id="194" idx="1"/>
          </p:cNvCxnSpPr>
          <p:nvPr/>
        </p:nvCxnSpPr>
        <p:spPr>
          <a:xfrm flipV="1">
            <a:off x="33713829" y="10452982"/>
            <a:ext cx="2523959" cy="1"/>
          </a:xfrm>
          <a:prstGeom prst="bentConnector3">
            <a:avLst>
              <a:gd name="adj1" fmla="val 50000"/>
            </a:avLst>
          </a:prstGeom>
          <a:ln>
            <a:tailEnd type="arrow"/>
          </a:ln>
        </p:spPr>
        <p:style>
          <a:lnRef idx="1">
            <a:schemeClr val="dk1"/>
          </a:lnRef>
          <a:fillRef idx="0">
            <a:schemeClr val="dk1"/>
          </a:fillRef>
          <a:effectRef idx="0">
            <a:schemeClr val="dk1"/>
          </a:effectRef>
          <a:fontRef idx="minor">
            <a:schemeClr val="tx1"/>
          </a:fontRef>
        </p:style>
      </p:cxnSp>
      <p:pic>
        <p:nvPicPr>
          <p:cNvPr id="1028" name="Picture 4" descr="http://www.naijahustle.com/wp-content/uploads/2013/03/hugo-boss-logo.png"/>
          <p:cNvPicPr>
            <a:picLocks noChangeAspect="1" noChangeArrowheads="1"/>
          </p:cNvPicPr>
          <p:nvPr/>
        </p:nvPicPr>
        <p:blipFill>
          <a:blip r:embed="rId5" cstate="print"/>
          <a:srcRect/>
          <a:stretch>
            <a:fillRect/>
          </a:stretch>
        </p:blipFill>
        <p:spPr bwMode="auto">
          <a:xfrm>
            <a:off x="37491051" y="1357626"/>
            <a:ext cx="3649946" cy="1720481"/>
          </a:xfrm>
          <a:prstGeom prst="rect">
            <a:avLst/>
          </a:prstGeom>
          <a:noFill/>
        </p:spPr>
      </p:pic>
      <p:sp>
        <p:nvSpPr>
          <p:cNvPr id="15" name="TextBox 14"/>
          <p:cNvSpPr txBox="1"/>
          <p:nvPr/>
        </p:nvSpPr>
        <p:spPr>
          <a:xfrm>
            <a:off x="29420136" y="5075898"/>
            <a:ext cx="12903005" cy="830997"/>
          </a:xfrm>
          <a:prstGeom prst="rect">
            <a:avLst/>
          </a:prstGeom>
          <a:noFill/>
        </p:spPr>
        <p:txBody>
          <a:bodyPr wrap="square" rtlCol="0">
            <a:spAutoFit/>
          </a:bodyPr>
          <a:lstStyle/>
          <a:p>
            <a:pPr algn="ctr"/>
            <a:r>
              <a:rPr lang="tr-TR" sz="4800" b="1" dirty="0" smtClean="0"/>
              <a:t>MATHEMATICAL MODELING</a:t>
            </a:r>
            <a:endParaRPr lang="tr-TR" sz="4800" b="1" dirty="0"/>
          </a:p>
        </p:txBody>
      </p:sp>
      <mc:AlternateContent xmlns:mc="http://schemas.openxmlformats.org/markup-compatibility/2006" xmlns:a14="http://schemas.microsoft.com/office/drawing/2010/main">
        <mc:Choice Requires="a14">
          <p:sp>
            <p:nvSpPr>
              <p:cNvPr id="104" name="TextBox 61"/>
              <p:cNvSpPr txBox="1"/>
              <p:nvPr/>
            </p:nvSpPr>
            <p:spPr>
              <a:xfrm>
                <a:off x="30102694" y="8792318"/>
                <a:ext cx="5429249" cy="955189"/>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r>
                        <m:rPr>
                          <m:nor/>
                        </m:rPr>
                        <a:rPr lang="tr-TR" sz="1600" b="1" i="0" baseline="0" smtClean="0">
                          <a:solidFill>
                            <a:schemeClr val="bg1"/>
                          </a:solidFill>
                          <a:effectLst/>
                        </a:rPr>
                        <m:t>D</m:t>
                      </m:r>
                      <m:r>
                        <m:rPr>
                          <m:nor/>
                        </m:rPr>
                        <a:rPr lang="tr-TR" sz="1600" b="1" i="0" baseline="0" smtClean="0">
                          <a:solidFill>
                            <a:schemeClr val="bg1"/>
                          </a:solidFill>
                          <a:effectLst/>
                        </a:rPr>
                        <m:t>1</m:t>
                      </m:r>
                      <m:r>
                        <a:rPr lang="tr-TR" sz="1600" b="1" i="1">
                          <a:solidFill>
                            <a:schemeClr val="bg1"/>
                          </a:solidFill>
                          <a:latin typeface="Cambria Math"/>
                        </a:rPr>
                        <m:t>=(</m:t>
                      </m:r>
                      <m:r>
                        <a:rPr lang="tr-TR" sz="1600" b="1" i="1">
                          <a:solidFill>
                            <a:schemeClr val="bg1"/>
                          </a:solidFill>
                          <a:latin typeface="Cambria Math"/>
                        </a:rPr>
                        <m:t>𝟏</m:t>
                      </m:r>
                      <m:r>
                        <a:rPr lang="tr-TR" sz="1600" b="1" i="1">
                          <a:solidFill>
                            <a:schemeClr val="bg1"/>
                          </a:solidFill>
                          <a:latin typeface="Cambria Math"/>
                        </a:rPr>
                        <m:t>−(</m:t>
                      </m:r>
                      <m:nary>
                        <m:naryPr>
                          <m:chr m:val="∑"/>
                          <m:ctrlPr>
                            <a:rPr lang="tr-TR" sz="1600" b="1" i="1">
                              <a:solidFill>
                                <a:schemeClr val="bg1"/>
                              </a:solidFill>
                              <a:latin typeface="Cambria Math"/>
                            </a:rPr>
                          </m:ctrlPr>
                        </m:naryPr>
                        <m:sub>
                          <m:r>
                            <m:rPr>
                              <m:brk m:alnAt="23"/>
                            </m:rPr>
                            <a:rPr lang="tr-TR" sz="1600" b="1" i="1">
                              <a:solidFill>
                                <a:schemeClr val="bg1"/>
                              </a:solidFill>
                              <a:latin typeface="Cambria Math"/>
                            </a:rPr>
                            <m:t>𝒊</m:t>
                          </m:r>
                          <m:r>
                            <a:rPr lang="tr-TR" sz="1600" b="1" i="1">
                              <a:solidFill>
                                <a:schemeClr val="bg1"/>
                              </a:solidFill>
                              <a:latin typeface="Cambria Math"/>
                            </a:rPr>
                            <m:t>=</m:t>
                          </m:r>
                          <m:r>
                            <a:rPr lang="tr-TR" sz="1600" b="1" i="1">
                              <a:solidFill>
                                <a:schemeClr val="bg1"/>
                              </a:solidFill>
                              <a:latin typeface="Cambria Math"/>
                            </a:rPr>
                            <m:t>𝟎</m:t>
                          </m:r>
                        </m:sub>
                        <m:sup>
                          <m:r>
                            <a:rPr lang="tr-TR" sz="1600" b="1" i="1">
                              <a:solidFill>
                                <a:schemeClr val="bg1"/>
                              </a:solidFill>
                              <a:latin typeface="Cambria Math"/>
                            </a:rPr>
                            <m:t>𝒄</m:t>
                          </m:r>
                        </m:sup>
                        <m:e>
                          <m:d>
                            <m:dPr>
                              <m:ctrlPr>
                                <a:rPr lang="tr-TR" sz="1600" b="1" i="1">
                                  <a:solidFill>
                                    <a:schemeClr val="bg1"/>
                                  </a:solidFill>
                                  <a:latin typeface="Cambria Math"/>
                                </a:rPr>
                              </m:ctrlPr>
                            </m:dPr>
                            <m:e>
                              <m:f>
                                <m:fPr>
                                  <m:type m:val="noBar"/>
                                  <m:ctrlPr>
                                    <a:rPr lang="tr-TR" sz="1600" b="1" i="1">
                                      <a:solidFill>
                                        <a:schemeClr val="bg1"/>
                                      </a:solidFill>
                                      <a:latin typeface="Cambria Math"/>
                                    </a:rPr>
                                  </m:ctrlPr>
                                </m:fPr>
                                <m:num>
                                  <m:r>
                                    <a:rPr lang="tr-TR" sz="1600" b="1" i="1">
                                      <a:solidFill>
                                        <a:schemeClr val="bg1"/>
                                      </a:solidFill>
                                      <a:latin typeface="Cambria Math"/>
                                    </a:rPr>
                                    <m:t>𝒏</m:t>
                                  </m:r>
                                </m:num>
                                <m:den>
                                  <m:r>
                                    <a:rPr lang="tr-TR" sz="1600" b="1" i="1">
                                      <a:solidFill>
                                        <a:schemeClr val="bg1"/>
                                      </a:solidFill>
                                      <a:latin typeface="Cambria Math"/>
                                    </a:rPr>
                                    <m:t>𝒄</m:t>
                                  </m:r>
                                </m:den>
                              </m:f>
                            </m:e>
                          </m:d>
                          <m:sSup>
                            <m:sSupPr>
                              <m:ctrlPr>
                                <a:rPr lang="tr-TR" sz="1600" b="1" i="1">
                                  <a:solidFill>
                                    <a:schemeClr val="bg1"/>
                                  </a:solidFill>
                                  <a:latin typeface="Cambria Math"/>
                                </a:rPr>
                              </m:ctrlPr>
                            </m:sSupPr>
                            <m:e>
                              <m:r>
                                <a:rPr lang="tr-TR" sz="1600" b="1" i="1">
                                  <a:solidFill>
                                    <a:schemeClr val="bg1"/>
                                  </a:solidFill>
                                  <a:latin typeface="Cambria Math"/>
                                </a:rPr>
                                <m:t>((</m:t>
                              </m:r>
                              <m:r>
                                <a:rPr lang="tr-TR" sz="1600" b="1" i="1">
                                  <a:solidFill>
                                    <a:schemeClr val="bg1"/>
                                  </a:solidFill>
                                  <a:latin typeface="Cambria Math"/>
                                </a:rPr>
                                <m:t>𝒑</m:t>
                              </m:r>
                              <m:r>
                                <a:rPr lang="tr-TR" sz="1600" b="1" i="1">
                                  <a:solidFill>
                                    <a:schemeClr val="bg1"/>
                                  </a:solidFill>
                                  <a:latin typeface="Cambria Math"/>
                                </a:rPr>
                                <m:t>∗</m:t>
                              </m:r>
                              <m:r>
                                <a:rPr lang="tr-TR" sz="1600" b="1" i="1">
                                  <a:solidFill>
                                    <a:schemeClr val="bg1"/>
                                  </a:solidFill>
                                  <a:latin typeface="Cambria Math"/>
                                </a:rPr>
                                <m:t>𝒏</m:t>
                              </m:r>
                              <m:r>
                                <a:rPr lang="tr-TR" sz="1600" b="1" i="1">
                                  <a:solidFill>
                                    <a:schemeClr val="bg1"/>
                                  </a:solidFill>
                                  <a:latin typeface="Cambria Math"/>
                                </a:rPr>
                                <m:t>)/</m:t>
                              </m:r>
                              <m:r>
                                <a:rPr lang="tr-TR" sz="1600" b="1" i="1">
                                  <a:solidFill>
                                    <a:schemeClr val="bg1"/>
                                  </a:solidFill>
                                  <a:latin typeface="Cambria Math"/>
                                </a:rPr>
                                <m:t>𝑵</m:t>
                              </m:r>
                              <m:r>
                                <a:rPr lang="tr-TR" sz="1600" b="1" i="1">
                                  <a:solidFill>
                                    <a:schemeClr val="bg1"/>
                                  </a:solidFill>
                                  <a:latin typeface="Cambria Math"/>
                                </a:rPr>
                                <m:t>)</m:t>
                              </m:r>
                            </m:e>
                            <m:sup>
                              <m:r>
                                <a:rPr lang="tr-TR" sz="1600" b="1" i="1">
                                  <a:solidFill>
                                    <a:schemeClr val="bg1"/>
                                  </a:solidFill>
                                  <a:latin typeface="Cambria Math"/>
                                </a:rPr>
                                <m:t>𝒄</m:t>
                              </m:r>
                            </m:sup>
                          </m:sSup>
                          <m:sSup>
                            <m:sSupPr>
                              <m:ctrlPr>
                                <a:rPr lang="tr-TR" sz="1600" b="1" i="1">
                                  <a:solidFill>
                                    <a:schemeClr val="bg1"/>
                                  </a:solidFill>
                                  <a:latin typeface="Cambria Math"/>
                                </a:rPr>
                              </m:ctrlPr>
                            </m:sSupPr>
                            <m:e>
                              <m:r>
                                <a:rPr lang="tr-TR" sz="1600" b="1" i="1">
                                  <a:solidFill>
                                    <a:schemeClr val="bg1"/>
                                  </a:solidFill>
                                  <a:latin typeface="Cambria Math"/>
                                </a:rPr>
                                <m:t>(</m:t>
                              </m:r>
                              <m:r>
                                <a:rPr lang="tr-TR" sz="1600" b="1" i="1">
                                  <a:solidFill>
                                    <a:schemeClr val="bg1"/>
                                  </a:solidFill>
                                  <a:latin typeface="Cambria Math"/>
                                </a:rPr>
                                <m:t>𝟏</m:t>
                              </m:r>
                              <m:r>
                                <a:rPr lang="tr-TR" sz="1600" b="1" i="1">
                                  <a:solidFill>
                                    <a:schemeClr val="bg1"/>
                                  </a:solidFill>
                                  <a:latin typeface="Cambria Math"/>
                                </a:rPr>
                                <m:t>−</m:t>
                              </m:r>
                              <m:f>
                                <m:fPr>
                                  <m:ctrlPr>
                                    <a:rPr lang="tr-TR" sz="1600" b="1" i="1">
                                      <a:solidFill>
                                        <a:schemeClr val="bg1"/>
                                      </a:solidFill>
                                      <a:latin typeface="Cambria Math"/>
                                    </a:rPr>
                                  </m:ctrlPr>
                                </m:fPr>
                                <m:num>
                                  <m:r>
                                    <a:rPr lang="tr-TR" sz="1600" b="1" i="1">
                                      <a:solidFill>
                                        <a:schemeClr val="bg1"/>
                                      </a:solidFill>
                                      <a:latin typeface="Cambria Math"/>
                                    </a:rPr>
                                    <m:t>𝒑</m:t>
                                  </m:r>
                                  <m:r>
                                    <a:rPr lang="tr-TR" sz="1600" b="1" i="1">
                                      <a:solidFill>
                                        <a:schemeClr val="bg1"/>
                                      </a:solidFill>
                                      <a:latin typeface="Cambria Math"/>
                                    </a:rPr>
                                    <m:t>∗</m:t>
                                  </m:r>
                                  <m:r>
                                    <a:rPr lang="tr-TR" sz="1600" b="1" i="1">
                                      <a:solidFill>
                                        <a:schemeClr val="bg1"/>
                                      </a:solidFill>
                                      <a:latin typeface="Cambria Math"/>
                                    </a:rPr>
                                    <m:t>𝒏</m:t>
                                  </m:r>
                                </m:num>
                                <m:den>
                                  <m:r>
                                    <a:rPr lang="tr-TR" sz="1600" b="1" i="1">
                                      <a:solidFill>
                                        <a:schemeClr val="bg1"/>
                                      </a:solidFill>
                                      <a:latin typeface="Cambria Math"/>
                                    </a:rPr>
                                    <m:t>𝑵</m:t>
                                  </m:r>
                                </m:den>
                              </m:f>
                              <m:r>
                                <a:rPr lang="tr-TR" sz="1600" b="1" i="1">
                                  <a:solidFill>
                                    <a:schemeClr val="bg1"/>
                                  </a:solidFill>
                                  <a:latin typeface="Cambria Math"/>
                                </a:rPr>
                                <m:t>)</m:t>
                              </m:r>
                            </m:e>
                            <m:sup>
                              <m:r>
                                <a:rPr lang="tr-TR" sz="1600" b="1" i="1">
                                  <a:solidFill>
                                    <a:schemeClr val="bg1"/>
                                  </a:solidFill>
                                  <a:latin typeface="Cambria Math"/>
                                </a:rPr>
                                <m:t>𝒏</m:t>
                              </m:r>
                              <m:r>
                                <a:rPr lang="tr-TR" sz="1600" b="1" i="1">
                                  <a:solidFill>
                                    <a:schemeClr val="bg1"/>
                                  </a:solidFill>
                                  <a:latin typeface="Cambria Math"/>
                                </a:rPr>
                                <m:t>−</m:t>
                              </m:r>
                              <m:r>
                                <a:rPr lang="tr-TR" sz="1600" b="1" i="1">
                                  <a:solidFill>
                                    <a:schemeClr val="bg1"/>
                                  </a:solidFill>
                                  <a:latin typeface="Cambria Math"/>
                                </a:rPr>
                                <m:t>𝒄</m:t>
                              </m:r>
                            </m:sup>
                          </m:sSup>
                          <m:r>
                            <a:rPr lang="tr-TR" sz="1600" b="1" i="1">
                              <a:solidFill>
                                <a:schemeClr val="bg1"/>
                              </a:solidFill>
                              <a:latin typeface="Cambria Math"/>
                            </a:rPr>
                            <m:t>))∗(</m:t>
                          </m:r>
                          <m:r>
                            <a:rPr lang="tr-TR" sz="1600" b="1" i="1">
                              <a:solidFill>
                                <a:schemeClr val="bg1"/>
                              </a:solidFill>
                              <a:latin typeface="Cambria Math"/>
                            </a:rPr>
                            <m:t>𝑵</m:t>
                          </m:r>
                          <m:r>
                            <a:rPr lang="tr-TR" sz="1600" b="1" i="1">
                              <a:solidFill>
                                <a:schemeClr val="bg1"/>
                              </a:solidFill>
                              <a:latin typeface="Cambria Math"/>
                            </a:rPr>
                            <m:t>∗</m:t>
                          </m:r>
                          <m:r>
                            <a:rPr lang="tr-TR" sz="1600" b="1" i="1">
                              <a:solidFill>
                                <a:schemeClr val="bg1"/>
                              </a:solidFill>
                              <a:latin typeface="Cambria Math"/>
                            </a:rPr>
                            <m:t>𝒑</m:t>
                          </m:r>
                          <m:r>
                            <a:rPr lang="tr-TR" sz="1600" b="1" i="1">
                              <a:solidFill>
                                <a:schemeClr val="bg1"/>
                              </a:solidFill>
                              <a:latin typeface="Cambria Math"/>
                            </a:rPr>
                            <m:t>)</m:t>
                          </m:r>
                        </m:e>
                      </m:nary>
                    </m:oMath>
                  </m:oMathPara>
                </a14:m>
                <a:endParaRPr lang="tr-TR" sz="1600" b="1" dirty="0"/>
              </a:p>
            </p:txBody>
          </p:sp>
        </mc:Choice>
        <mc:Fallback xmlns="">
          <p:sp>
            <p:nvSpPr>
              <p:cNvPr id="104" name="TextBox 61"/>
              <p:cNvSpPr txBox="1">
                <a:spLocks noRot="1" noChangeAspect="1" noMove="1" noResize="1" noEditPoints="1" noAdjustHandles="1" noChangeArrowheads="1" noChangeShapeType="1" noTextEdit="1"/>
              </p:cNvSpPr>
              <p:nvPr/>
            </p:nvSpPr>
            <p:spPr>
              <a:xfrm>
                <a:off x="30102694" y="8792318"/>
                <a:ext cx="5429249" cy="955189"/>
              </a:xfrm>
              <a:prstGeom prst="rect">
                <a:avLst/>
              </a:prstGeom>
              <a:blipFill rotWithShape="1">
                <a:blip r:embed="rId6"/>
                <a:stretch>
                  <a:fillRect/>
                </a:stretch>
              </a:blipFill>
            </p:spPr>
            <p:txBody>
              <a:bodyPr/>
              <a:lstStyle/>
              <a:p>
                <a:r>
                  <a:rPr lang="tr-TR">
                    <a:noFill/>
                  </a:rPr>
                  <a:t> </a:t>
                </a:r>
              </a:p>
            </p:txBody>
          </p:sp>
        </mc:Fallback>
      </mc:AlternateContent>
      <mc:AlternateContent xmlns:mc="http://schemas.openxmlformats.org/markup-compatibility/2006" xmlns:a14="http://schemas.microsoft.com/office/drawing/2010/main">
        <mc:Choice Requires="a14">
          <p:sp>
            <p:nvSpPr>
              <p:cNvPr id="109" name="TextBox 61"/>
              <p:cNvSpPr txBox="1"/>
              <p:nvPr/>
            </p:nvSpPr>
            <p:spPr>
              <a:xfrm>
                <a:off x="36204746" y="10152277"/>
                <a:ext cx="5374571" cy="7729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r>
                        <m:rPr>
                          <m:nor/>
                        </m:rPr>
                        <a:rPr lang="tr-TR" sz="1600" smtClean="0">
                          <a:solidFill>
                            <a:schemeClr val="bg1"/>
                          </a:solidFill>
                        </a:rPr>
                        <m:t>P</m:t>
                      </m:r>
                      <m:r>
                        <m:rPr>
                          <m:nor/>
                        </m:rPr>
                        <a:rPr lang="tr-TR" sz="1600" smtClean="0">
                          <a:solidFill>
                            <a:schemeClr val="bg1"/>
                          </a:solidFill>
                        </a:rPr>
                        <m:t>((</m:t>
                      </m:r>
                      <m:r>
                        <m:rPr>
                          <m:nor/>
                        </m:rPr>
                        <a:rPr lang="tr-TR" sz="1600" smtClean="0">
                          <a:solidFill>
                            <a:schemeClr val="bg1"/>
                          </a:solidFill>
                        </a:rPr>
                        <m:t>n</m:t>
                      </m:r>
                      <m:r>
                        <m:rPr>
                          <m:nor/>
                        </m:rPr>
                        <a:rPr lang="tr-TR" sz="1600" baseline="30000" smtClean="0">
                          <a:solidFill>
                            <a:schemeClr val="bg1"/>
                          </a:solidFill>
                        </a:rPr>
                        <m:t>2</m:t>
                      </m:r>
                      <m:r>
                        <m:rPr>
                          <m:nor/>
                        </m:rPr>
                        <a:rPr lang="tr-TR" sz="1600" smtClean="0">
                          <a:solidFill>
                            <a:schemeClr val="bg1"/>
                          </a:solidFill>
                        </a:rPr>
                        <m:t> ∗</m:t>
                      </m:r>
                      <m:r>
                        <m:rPr>
                          <m:nor/>
                        </m:rPr>
                        <a:rPr lang="tr-TR" sz="1600" smtClean="0">
                          <a:solidFill>
                            <a:schemeClr val="bg1"/>
                          </a:solidFill>
                        </a:rPr>
                        <m:t>p</m:t>
                      </m:r>
                      <m:r>
                        <m:rPr>
                          <m:nor/>
                        </m:rPr>
                        <a:rPr lang="tr-TR" sz="1600" smtClean="0">
                          <a:solidFill>
                            <a:schemeClr val="bg1"/>
                          </a:solidFill>
                        </a:rPr>
                        <m:t>)/</m:t>
                      </m:r>
                      <m:r>
                        <m:rPr>
                          <m:nor/>
                        </m:rPr>
                        <a:rPr lang="tr-TR" sz="1600" smtClean="0">
                          <a:solidFill>
                            <a:schemeClr val="bg1"/>
                          </a:solidFill>
                        </a:rPr>
                        <m:t>N</m:t>
                      </m:r>
                      <m:r>
                        <m:rPr>
                          <m:nor/>
                        </m:rPr>
                        <a:rPr lang="tr-TR" sz="1600" smtClean="0">
                          <a:solidFill>
                            <a:schemeClr val="bg1"/>
                          </a:solidFill>
                        </a:rPr>
                        <m:t>)&lt;= </m:t>
                      </m:r>
                      <m:r>
                        <m:rPr>
                          <m:nor/>
                        </m:rPr>
                        <a:rPr lang="tr-TR" sz="1600" smtClean="0">
                          <a:solidFill>
                            <a:schemeClr val="bg1"/>
                          </a:solidFill>
                        </a:rPr>
                        <m:t>c</m:t>
                      </m:r>
                      <m:r>
                        <m:rPr>
                          <m:nor/>
                        </m:rPr>
                        <a:rPr lang="tr-TR" sz="1600" smtClean="0">
                          <a:solidFill>
                            <a:schemeClr val="bg1"/>
                          </a:solidFill>
                        </a:rPr>
                        <m:t>) </m:t>
                      </m:r>
                      <m:r>
                        <a:rPr lang="tr-TR" sz="1600">
                          <a:solidFill>
                            <a:schemeClr val="bg1"/>
                          </a:solidFill>
                          <a:latin typeface="Cambria Math"/>
                        </a:rPr>
                        <m:t>=</m:t>
                      </m:r>
                      <m:nary>
                        <m:naryPr>
                          <m:chr m:val="∑"/>
                          <m:ctrlPr>
                            <a:rPr lang="tr-TR" sz="1600" i="1">
                              <a:solidFill>
                                <a:schemeClr val="bg1"/>
                              </a:solidFill>
                              <a:latin typeface="Cambria Math"/>
                            </a:rPr>
                          </m:ctrlPr>
                        </m:naryPr>
                        <m:sub>
                          <m:r>
                            <m:rPr>
                              <m:sty m:val="p"/>
                              <m:brk m:alnAt="23"/>
                            </m:rPr>
                            <a:rPr lang="tr-TR" sz="1600">
                              <a:solidFill>
                                <a:schemeClr val="bg1"/>
                              </a:solidFill>
                              <a:latin typeface="Cambria Math"/>
                            </a:rPr>
                            <m:t>i</m:t>
                          </m:r>
                          <m:r>
                            <a:rPr lang="tr-TR" sz="1600">
                              <a:solidFill>
                                <a:schemeClr val="bg1"/>
                              </a:solidFill>
                              <a:latin typeface="Cambria Math"/>
                            </a:rPr>
                            <m:t>=0</m:t>
                          </m:r>
                        </m:sub>
                        <m:sup>
                          <m:r>
                            <m:rPr>
                              <m:sty m:val="p"/>
                            </m:rPr>
                            <a:rPr lang="tr-TR" sz="1600">
                              <a:solidFill>
                                <a:schemeClr val="bg1"/>
                              </a:solidFill>
                              <a:latin typeface="Cambria Math"/>
                            </a:rPr>
                            <m:t>c</m:t>
                          </m:r>
                        </m:sup>
                        <m:e>
                          <m:d>
                            <m:dPr>
                              <m:ctrlPr>
                                <a:rPr lang="tr-TR" sz="1600" i="1">
                                  <a:solidFill>
                                    <a:schemeClr val="bg1"/>
                                  </a:solidFill>
                                  <a:latin typeface="Cambria Math"/>
                                </a:rPr>
                              </m:ctrlPr>
                            </m:dPr>
                            <m:e>
                              <m:f>
                                <m:fPr>
                                  <m:type m:val="noBar"/>
                                  <m:ctrlPr>
                                    <a:rPr lang="tr-TR" sz="1600" i="1">
                                      <a:solidFill>
                                        <a:schemeClr val="bg1"/>
                                      </a:solidFill>
                                      <a:latin typeface="Cambria Math"/>
                                    </a:rPr>
                                  </m:ctrlPr>
                                </m:fPr>
                                <m:num>
                                  <m:r>
                                    <m:rPr>
                                      <m:sty m:val="p"/>
                                    </m:rPr>
                                    <a:rPr lang="tr-TR" sz="1600">
                                      <a:solidFill>
                                        <a:schemeClr val="bg1"/>
                                      </a:solidFill>
                                      <a:latin typeface="Cambria Math"/>
                                    </a:rPr>
                                    <m:t>n</m:t>
                                  </m:r>
                                </m:num>
                                <m:den>
                                  <m:r>
                                    <m:rPr>
                                      <m:sty m:val="p"/>
                                    </m:rPr>
                                    <a:rPr lang="tr-TR" sz="1600">
                                      <a:solidFill>
                                        <a:schemeClr val="bg1"/>
                                      </a:solidFill>
                                      <a:latin typeface="Cambria Math"/>
                                    </a:rPr>
                                    <m:t>c</m:t>
                                  </m:r>
                                </m:den>
                              </m:f>
                            </m:e>
                          </m:d>
                          <m:sSup>
                            <m:sSupPr>
                              <m:ctrlPr>
                                <a:rPr lang="tr-TR" sz="1600" i="1">
                                  <a:solidFill>
                                    <a:schemeClr val="bg1"/>
                                  </a:solidFill>
                                  <a:latin typeface="Cambria Math"/>
                                </a:rPr>
                              </m:ctrlPr>
                            </m:sSupPr>
                            <m:e>
                              <m:r>
                                <a:rPr lang="tr-TR" sz="1600">
                                  <a:solidFill>
                                    <a:schemeClr val="bg1"/>
                                  </a:solidFill>
                                  <a:latin typeface="Cambria Math"/>
                                </a:rPr>
                                <m:t>((</m:t>
                              </m:r>
                              <m:r>
                                <m:rPr>
                                  <m:sty m:val="p"/>
                                </m:rPr>
                                <a:rPr lang="tr-TR" sz="1600">
                                  <a:solidFill>
                                    <a:schemeClr val="bg1"/>
                                  </a:solidFill>
                                  <a:latin typeface="Cambria Math"/>
                                </a:rPr>
                                <m:t>p</m:t>
                              </m:r>
                              <m:r>
                                <a:rPr lang="tr-TR" sz="1600">
                                  <a:solidFill>
                                    <a:schemeClr val="bg1"/>
                                  </a:solidFill>
                                  <a:latin typeface="Cambria Math"/>
                                </a:rPr>
                                <m:t>∗</m:t>
                              </m:r>
                              <m:r>
                                <m:rPr>
                                  <m:sty m:val="p"/>
                                </m:rPr>
                                <a:rPr lang="tr-TR" sz="1600">
                                  <a:solidFill>
                                    <a:schemeClr val="bg1"/>
                                  </a:solidFill>
                                  <a:latin typeface="Cambria Math"/>
                                </a:rPr>
                                <m:t>n</m:t>
                              </m:r>
                              <m:r>
                                <a:rPr lang="tr-TR" sz="1600">
                                  <a:solidFill>
                                    <a:schemeClr val="bg1"/>
                                  </a:solidFill>
                                  <a:latin typeface="Cambria Math"/>
                                </a:rPr>
                                <m:t>)/</m:t>
                              </m:r>
                              <m:r>
                                <m:rPr>
                                  <m:sty m:val="p"/>
                                </m:rPr>
                                <a:rPr lang="tr-TR" sz="1600">
                                  <a:solidFill>
                                    <a:schemeClr val="bg1"/>
                                  </a:solidFill>
                                  <a:latin typeface="Cambria Math"/>
                                </a:rPr>
                                <m:t>N</m:t>
                              </m:r>
                              <m:r>
                                <a:rPr lang="tr-TR" sz="1600">
                                  <a:solidFill>
                                    <a:schemeClr val="bg1"/>
                                  </a:solidFill>
                                  <a:latin typeface="Cambria Math"/>
                                </a:rPr>
                                <m:t>)</m:t>
                              </m:r>
                            </m:e>
                            <m:sup>
                              <m:r>
                                <m:rPr>
                                  <m:sty m:val="p"/>
                                </m:rPr>
                                <a:rPr lang="tr-TR" sz="1600">
                                  <a:solidFill>
                                    <a:schemeClr val="bg1"/>
                                  </a:solidFill>
                                  <a:latin typeface="Cambria Math"/>
                                </a:rPr>
                                <m:t>c</m:t>
                              </m:r>
                            </m:sup>
                          </m:sSup>
                          <m:sSup>
                            <m:sSupPr>
                              <m:ctrlPr>
                                <a:rPr lang="tr-TR" sz="1600" i="1">
                                  <a:solidFill>
                                    <a:schemeClr val="bg1"/>
                                  </a:solidFill>
                                  <a:latin typeface="Cambria Math"/>
                                </a:rPr>
                              </m:ctrlPr>
                            </m:sSupPr>
                            <m:e>
                              <m:r>
                                <a:rPr lang="tr-TR" sz="1600">
                                  <a:solidFill>
                                    <a:schemeClr val="bg1"/>
                                  </a:solidFill>
                                  <a:latin typeface="Cambria Math"/>
                                </a:rPr>
                                <m:t>(1−</m:t>
                              </m:r>
                              <m:f>
                                <m:fPr>
                                  <m:ctrlPr>
                                    <a:rPr lang="tr-TR" sz="1600" i="1">
                                      <a:solidFill>
                                        <a:schemeClr val="bg1"/>
                                      </a:solidFill>
                                      <a:latin typeface="Cambria Math"/>
                                    </a:rPr>
                                  </m:ctrlPr>
                                </m:fPr>
                                <m:num>
                                  <m:r>
                                    <m:rPr>
                                      <m:sty m:val="p"/>
                                    </m:rPr>
                                    <a:rPr lang="tr-TR" sz="1600">
                                      <a:solidFill>
                                        <a:schemeClr val="bg1"/>
                                      </a:solidFill>
                                      <a:latin typeface="Cambria Math"/>
                                    </a:rPr>
                                    <m:t>p</m:t>
                                  </m:r>
                                  <m:r>
                                    <a:rPr lang="tr-TR" sz="1600">
                                      <a:solidFill>
                                        <a:schemeClr val="bg1"/>
                                      </a:solidFill>
                                      <a:latin typeface="Cambria Math"/>
                                    </a:rPr>
                                    <m:t>∗</m:t>
                                  </m:r>
                                  <m:r>
                                    <m:rPr>
                                      <m:sty m:val="p"/>
                                    </m:rPr>
                                    <a:rPr lang="tr-TR" sz="1600">
                                      <a:solidFill>
                                        <a:schemeClr val="bg1"/>
                                      </a:solidFill>
                                      <a:latin typeface="Cambria Math"/>
                                    </a:rPr>
                                    <m:t>n</m:t>
                                  </m:r>
                                </m:num>
                                <m:den>
                                  <m:r>
                                    <m:rPr>
                                      <m:sty m:val="p"/>
                                    </m:rPr>
                                    <a:rPr lang="tr-TR" sz="1600">
                                      <a:solidFill>
                                        <a:schemeClr val="bg1"/>
                                      </a:solidFill>
                                      <a:latin typeface="Cambria Math"/>
                                    </a:rPr>
                                    <m:t>N</m:t>
                                  </m:r>
                                </m:den>
                              </m:f>
                              <m:r>
                                <a:rPr lang="tr-TR" sz="1600">
                                  <a:solidFill>
                                    <a:schemeClr val="bg1"/>
                                  </a:solidFill>
                                  <a:latin typeface="Cambria Math"/>
                                </a:rPr>
                                <m:t>)</m:t>
                              </m:r>
                            </m:e>
                            <m:sup>
                              <m:r>
                                <m:rPr>
                                  <m:sty m:val="p"/>
                                </m:rPr>
                                <a:rPr lang="tr-TR" sz="1600">
                                  <a:solidFill>
                                    <a:schemeClr val="bg1"/>
                                  </a:solidFill>
                                  <a:latin typeface="Cambria Math"/>
                                </a:rPr>
                                <m:t>n</m:t>
                              </m:r>
                              <m:r>
                                <a:rPr lang="tr-TR" sz="1600">
                                  <a:solidFill>
                                    <a:schemeClr val="bg1"/>
                                  </a:solidFill>
                                  <a:latin typeface="Cambria Math"/>
                                </a:rPr>
                                <m:t>−</m:t>
                              </m:r>
                              <m:r>
                                <m:rPr>
                                  <m:sty m:val="p"/>
                                </m:rPr>
                                <a:rPr lang="tr-TR" sz="1600">
                                  <a:solidFill>
                                    <a:schemeClr val="bg1"/>
                                  </a:solidFill>
                                  <a:latin typeface="Cambria Math"/>
                                </a:rPr>
                                <m:t>c</m:t>
                              </m:r>
                            </m:sup>
                          </m:sSup>
                        </m:e>
                      </m:nary>
                    </m:oMath>
                  </m:oMathPara>
                </a14:m>
                <a:endParaRPr lang="tr-TR" sz="1600" dirty="0">
                  <a:solidFill>
                    <a:schemeClr val="bg1"/>
                  </a:solidFill>
                </a:endParaRPr>
              </a:p>
            </p:txBody>
          </p:sp>
        </mc:Choice>
        <mc:Fallback xmlns="">
          <p:sp>
            <p:nvSpPr>
              <p:cNvPr id="109" name="TextBox 61"/>
              <p:cNvSpPr txBox="1">
                <a:spLocks noRot="1" noChangeAspect="1" noMove="1" noResize="1" noEditPoints="1" noAdjustHandles="1" noChangeArrowheads="1" noChangeShapeType="1" noTextEdit="1"/>
              </p:cNvSpPr>
              <p:nvPr/>
            </p:nvSpPr>
            <p:spPr>
              <a:xfrm>
                <a:off x="36204746" y="10152277"/>
                <a:ext cx="5374571" cy="772925"/>
              </a:xfrm>
              <a:prstGeom prst="rect">
                <a:avLst/>
              </a:prstGeom>
              <a:blipFill rotWithShape="1">
                <a:blip r:embed="rId7"/>
                <a:stretch>
                  <a:fillRect/>
                </a:stretch>
              </a:blipFill>
            </p:spPr>
            <p:txBody>
              <a:bodyPr/>
              <a:lstStyle/>
              <a:p>
                <a:r>
                  <a:rPr lang="tr-TR">
                    <a:noFill/>
                  </a:rPr>
                  <a:t> </a:t>
                </a:r>
              </a:p>
            </p:txBody>
          </p:sp>
        </mc:Fallback>
      </mc:AlternateContent>
      <p:cxnSp>
        <p:nvCxnSpPr>
          <p:cNvPr id="44" name="Straight Arrow Connector 43"/>
          <p:cNvCxnSpPr>
            <a:stCxn id="242" idx="2"/>
          </p:cNvCxnSpPr>
          <p:nvPr/>
        </p:nvCxnSpPr>
        <p:spPr>
          <a:xfrm flipH="1">
            <a:off x="38780156" y="14576424"/>
            <a:ext cx="9252" cy="412999"/>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grpSp>
        <p:nvGrpSpPr>
          <p:cNvPr id="238" name="Group 237"/>
          <p:cNvGrpSpPr/>
          <p:nvPr/>
        </p:nvGrpSpPr>
        <p:grpSpPr>
          <a:xfrm rot="16200000">
            <a:off x="4298488" y="19418988"/>
            <a:ext cx="3601077" cy="11094696"/>
            <a:chOff x="7439285" y="17807330"/>
            <a:chExt cx="3048635" cy="9094714"/>
          </a:xfrm>
        </p:grpSpPr>
        <p:sp>
          <p:nvSpPr>
            <p:cNvPr id="239" name="Circular Arrow 238"/>
            <p:cNvSpPr/>
            <p:nvPr/>
          </p:nvSpPr>
          <p:spPr>
            <a:xfrm>
              <a:off x="8102090" y="17807330"/>
              <a:ext cx="2385830" cy="2386088"/>
            </a:xfrm>
            <a:prstGeom prst="circularArrow">
              <a:avLst>
                <a:gd name="adj1" fmla="val 10980"/>
                <a:gd name="adj2" fmla="val 1142322"/>
                <a:gd name="adj3" fmla="val 4500000"/>
                <a:gd name="adj4" fmla="val 10800000"/>
                <a:gd name="adj5" fmla="val 12500"/>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243" name="Freeform 242"/>
            <p:cNvSpPr/>
            <p:nvPr/>
          </p:nvSpPr>
          <p:spPr>
            <a:xfrm rot="5400000">
              <a:off x="8727678" y="18494392"/>
              <a:ext cx="1235314" cy="766831"/>
            </a:xfrm>
            <a:custGeom>
              <a:avLst/>
              <a:gdLst>
                <a:gd name="connsiteX0" fmla="*/ 0 w 1331428"/>
                <a:gd name="connsiteY0" fmla="*/ 0 h 665272"/>
                <a:gd name="connsiteX1" fmla="*/ 1331428 w 1331428"/>
                <a:gd name="connsiteY1" fmla="*/ 0 h 665272"/>
                <a:gd name="connsiteX2" fmla="*/ 1331428 w 1331428"/>
                <a:gd name="connsiteY2" fmla="*/ 665272 h 665272"/>
                <a:gd name="connsiteX3" fmla="*/ 0 w 1331428"/>
                <a:gd name="connsiteY3" fmla="*/ 665272 h 665272"/>
                <a:gd name="connsiteX4" fmla="*/ 0 w 1331428"/>
                <a:gd name="connsiteY4" fmla="*/ 0 h 6652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31428" h="665272">
                  <a:moveTo>
                    <a:pt x="0" y="0"/>
                  </a:moveTo>
                  <a:lnTo>
                    <a:pt x="1331428" y="0"/>
                  </a:lnTo>
                  <a:lnTo>
                    <a:pt x="1331428" y="665272"/>
                  </a:lnTo>
                  <a:lnTo>
                    <a:pt x="0" y="665272"/>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tr-TR" sz="1600" b="1" dirty="0" smtClean="0">
                  <a:ea typeface="Calibri" panose="020F0502020204030204" pitchFamily="34" charset="0"/>
                  <a:cs typeface="Times New Roman" panose="02020603050405020304" pitchFamily="18" charset="0"/>
                </a:rPr>
                <a:t>Check </a:t>
              </a:r>
              <a:r>
                <a:rPr lang="en-US" sz="1600" b="1" kern="1200" dirty="0" smtClean="0">
                  <a:effectLst/>
                  <a:ea typeface="Calibri" panose="020F0502020204030204" pitchFamily="34" charset="0"/>
                  <a:cs typeface="Times New Roman" panose="02020603050405020304" pitchFamily="18" charset="0"/>
                </a:rPr>
                <a:t>first car of each order is checked</a:t>
              </a:r>
              <a:endParaRPr lang="tr-TR" sz="1600" kern="1200" dirty="0"/>
            </a:p>
          </p:txBody>
        </p:sp>
        <p:sp>
          <p:nvSpPr>
            <p:cNvPr id="244" name="Shape 243"/>
            <p:cNvSpPr/>
            <p:nvPr/>
          </p:nvSpPr>
          <p:spPr>
            <a:xfrm>
              <a:off x="7439285" y="19178717"/>
              <a:ext cx="2385830" cy="2386088"/>
            </a:xfrm>
            <a:prstGeom prst="leftCircularArrow">
              <a:avLst>
                <a:gd name="adj1" fmla="val 10980"/>
                <a:gd name="adj2" fmla="val 1142322"/>
                <a:gd name="adj3" fmla="val 6300000"/>
                <a:gd name="adj4" fmla="val 18900000"/>
                <a:gd name="adj5" fmla="val 12500"/>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245" name="Freeform 244"/>
            <p:cNvSpPr/>
            <p:nvPr/>
          </p:nvSpPr>
          <p:spPr>
            <a:xfrm rot="5400000">
              <a:off x="7978767" y="19728527"/>
              <a:ext cx="1164657" cy="1053878"/>
            </a:xfrm>
            <a:custGeom>
              <a:avLst/>
              <a:gdLst>
                <a:gd name="connsiteX0" fmla="*/ 0 w 1676095"/>
                <a:gd name="connsiteY0" fmla="*/ 0 h 1053878"/>
                <a:gd name="connsiteX1" fmla="*/ 1676095 w 1676095"/>
                <a:gd name="connsiteY1" fmla="*/ 0 h 1053878"/>
                <a:gd name="connsiteX2" fmla="*/ 1676095 w 1676095"/>
                <a:gd name="connsiteY2" fmla="*/ 1053878 h 1053878"/>
                <a:gd name="connsiteX3" fmla="*/ 0 w 1676095"/>
                <a:gd name="connsiteY3" fmla="*/ 1053878 h 1053878"/>
                <a:gd name="connsiteX4" fmla="*/ 0 w 1676095"/>
                <a:gd name="connsiteY4" fmla="*/ 0 h 10538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76095" h="1053878">
                  <a:moveTo>
                    <a:pt x="0" y="0"/>
                  </a:moveTo>
                  <a:lnTo>
                    <a:pt x="1676095" y="0"/>
                  </a:lnTo>
                  <a:lnTo>
                    <a:pt x="1676095" y="1053878"/>
                  </a:lnTo>
                  <a:lnTo>
                    <a:pt x="0" y="1053878"/>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tr-TR" sz="1600" b="1" kern="1200" dirty="0" smtClean="0"/>
                <a:t>Deliver products  to warehouse</a:t>
              </a:r>
              <a:endParaRPr lang="tr-TR" sz="1600" b="1" kern="1200" dirty="0"/>
            </a:p>
          </p:txBody>
        </p:sp>
        <p:sp>
          <p:nvSpPr>
            <p:cNvPr id="246" name="Circular Arrow 245"/>
            <p:cNvSpPr/>
            <p:nvPr/>
          </p:nvSpPr>
          <p:spPr>
            <a:xfrm>
              <a:off x="8102090" y="20554643"/>
              <a:ext cx="2385830" cy="2386088"/>
            </a:xfrm>
            <a:prstGeom prst="circularArrow">
              <a:avLst>
                <a:gd name="adj1" fmla="val 10980"/>
                <a:gd name="adj2" fmla="val 1142322"/>
                <a:gd name="adj3" fmla="val 4500000"/>
                <a:gd name="adj4" fmla="val 13500000"/>
                <a:gd name="adj5" fmla="val 12500"/>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247" name="Freeform 246"/>
            <p:cNvSpPr/>
            <p:nvPr/>
          </p:nvSpPr>
          <p:spPr>
            <a:xfrm rot="5400000">
              <a:off x="8628841" y="21418681"/>
              <a:ext cx="1331428" cy="665272"/>
            </a:xfrm>
            <a:custGeom>
              <a:avLst/>
              <a:gdLst>
                <a:gd name="connsiteX0" fmla="*/ 0 w 1331428"/>
                <a:gd name="connsiteY0" fmla="*/ 0 h 665272"/>
                <a:gd name="connsiteX1" fmla="*/ 1331428 w 1331428"/>
                <a:gd name="connsiteY1" fmla="*/ 0 h 665272"/>
                <a:gd name="connsiteX2" fmla="*/ 1331428 w 1331428"/>
                <a:gd name="connsiteY2" fmla="*/ 665272 h 665272"/>
                <a:gd name="connsiteX3" fmla="*/ 0 w 1331428"/>
                <a:gd name="connsiteY3" fmla="*/ 665272 h 665272"/>
                <a:gd name="connsiteX4" fmla="*/ 0 w 1331428"/>
                <a:gd name="connsiteY4" fmla="*/ 0 h 6652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31428" h="665272">
                  <a:moveTo>
                    <a:pt x="0" y="0"/>
                  </a:moveTo>
                  <a:lnTo>
                    <a:pt x="1331428" y="0"/>
                  </a:lnTo>
                  <a:lnTo>
                    <a:pt x="1331428" y="665272"/>
                  </a:lnTo>
                  <a:lnTo>
                    <a:pt x="0" y="665272"/>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tr-TR" sz="1600" b="1" kern="1200" dirty="0" smtClean="0">
                  <a:effectLst/>
                  <a:ea typeface="Calibri" panose="020F0502020204030204" pitchFamily="34" charset="0"/>
                  <a:cs typeface="Times New Roman" panose="02020603050405020304" pitchFamily="18" charset="0"/>
                </a:rPr>
                <a:t>Take another sample</a:t>
              </a:r>
              <a:endParaRPr lang="tr-TR" sz="1600" kern="1200" dirty="0"/>
            </a:p>
          </p:txBody>
        </p:sp>
        <p:sp>
          <p:nvSpPr>
            <p:cNvPr id="248" name="Shape 247"/>
            <p:cNvSpPr/>
            <p:nvPr/>
          </p:nvSpPr>
          <p:spPr>
            <a:xfrm>
              <a:off x="7439285" y="21928754"/>
              <a:ext cx="2385830" cy="2386088"/>
            </a:xfrm>
            <a:prstGeom prst="leftCircularArrow">
              <a:avLst>
                <a:gd name="adj1" fmla="val 10980"/>
                <a:gd name="adj2" fmla="val 1142322"/>
                <a:gd name="adj3" fmla="val 6300000"/>
                <a:gd name="adj4" fmla="val 18900000"/>
                <a:gd name="adj5" fmla="val 12500"/>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250" name="Freeform 249"/>
            <p:cNvSpPr/>
            <p:nvPr/>
          </p:nvSpPr>
          <p:spPr>
            <a:xfrm rot="5400000">
              <a:off x="7895382" y="22708949"/>
              <a:ext cx="1331428" cy="665272"/>
            </a:xfrm>
            <a:custGeom>
              <a:avLst/>
              <a:gdLst>
                <a:gd name="connsiteX0" fmla="*/ 0 w 1331428"/>
                <a:gd name="connsiteY0" fmla="*/ 0 h 665272"/>
                <a:gd name="connsiteX1" fmla="*/ 1331428 w 1331428"/>
                <a:gd name="connsiteY1" fmla="*/ 0 h 665272"/>
                <a:gd name="connsiteX2" fmla="*/ 1331428 w 1331428"/>
                <a:gd name="connsiteY2" fmla="*/ 665272 h 665272"/>
                <a:gd name="connsiteX3" fmla="*/ 0 w 1331428"/>
                <a:gd name="connsiteY3" fmla="*/ 665272 h 665272"/>
                <a:gd name="connsiteX4" fmla="*/ 0 w 1331428"/>
                <a:gd name="connsiteY4" fmla="*/ 0 h 6652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31428" h="665272">
                  <a:moveTo>
                    <a:pt x="0" y="0"/>
                  </a:moveTo>
                  <a:lnTo>
                    <a:pt x="1331428" y="0"/>
                  </a:lnTo>
                  <a:lnTo>
                    <a:pt x="1331428" y="665272"/>
                  </a:lnTo>
                  <a:lnTo>
                    <a:pt x="0" y="665272"/>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tr-TR" sz="1600" b="1" dirty="0">
                  <a:ea typeface="Calibri" panose="020F0502020204030204" pitchFamily="34" charset="0"/>
                  <a:cs typeface="Times New Roman" panose="02020603050405020304" pitchFamily="18" charset="0"/>
                </a:rPr>
                <a:t>Apply</a:t>
              </a:r>
              <a:r>
                <a:rPr lang="en-US" sz="1600" b="1" dirty="0">
                  <a:ea typeface="Calibri" panose="020F0502020204030204" pitchFamily="34" charset="0"/>
                  <a:cs typeface="Times New Roman" panose="02020603050405020304" pitchFamily="18" charset="0"/>
                </a:rPr>
                <a:t> a second check</a:t>
              </a:r>
              <a:endParaRPr lang="tr-TR" sz="1600" dirty="0"/>
            </a:p>
          </p:txBody>
        </p:sp>
        <p:sp>
          <p:nvSpPr>
            <p:cNvPr id="251" name="Circular Arrow 250"/>
            <p:cNvSpPr/>
            <p:nvPr/>
          </p:nvSpPr>
          <p:spPr>
            <a:xfrm>
              <a:off x="8102090" y="23301050"/>
              <a:ext cx="2385830" cy="2386088"/>
            </a:xfrm>
            <a:prstGeom prst="circularArrow">
              <a:avLst>
                <a:gd name="adj1" fmla="val 10980"/>
                <a:gd name="adj2" fmla="val 1142322"/>
                <a:gd name="adj3" fmla="val 4500000"/>
                <a:gd name="adj4" fmla="val 13500000"/>
                <a:gd name="adj5" fmla="val 12500"/>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252" name="Freeform 251"/>
            <p:cNvSpPr/>
            <p:nvPr/>
          </p:nvSpPr>
          <p:spPr>
            <a:xfrm rot="5400000">
              <a:off x="8628842" y="24165088"/>
              <a:ext cx="1331428" cy="665272"/>
            </a:xfrm>
            <a:custGeom>
              <a:avLst/>
              <a:gdLst>
                <a:gd name="connsiteX0" fmla="*/ 0 w 1331428"/>
                <a:gd name="connsiteY0" fmla="*/ 0 h 665272"/>
                <a:gd name="connsiteX1" fmla="*/ 1331428 w 1331428"/>
                <a:gd name="connsiteY1" fmla="*/ 0 h 665272"/>
                <a:gd name="connsiteX2" fmla="*/ 1331428 w 1331428"/>
                <a:gd name="connsiteY2" fmla="*/ 665272 h 665272"/>
                <a:gd name="connsiteX3" fmla="*/ 0 w 1331428"/>
                <a:gd name="connsiteY3" fmla="*/ 665272 h 665272"/>
                <a:gd name="connsiteX4" fmla="*/ 0 w 1331428"/>
                <a:gd name="connsiteY4" fmla="*/ 0 h 6652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31428" h="665272">
                  <a:moveTo>
                    <a:pt x="0" y="0"/>
                  </a:moveTo>
                  <a:lnTo>
                    <a:pt x="1331428" y="0"/>
                  </a:lnTo>
                  <a:lnTo>
                    <a:pt x="1331428" y="665272"/>
                  </a:lnTo>
                  <a:lnTo>
                    <a:pt x="0" y="665272"/>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tr-TR" sz="1600" b="1" dirty="0">
                  <a:ea typeface="Calibri" panose="020F0502020204030204" pitchFamily="34" charset="0"/>
                  <a:cs typeface="Times New Roman" panose="02020603050405020304" pitchFamily="18" charset="0"/>
                </a:rPr>
                <a:t>Quarantine the order</a:t>
              </a:r>
              <a:endParaRPr lang="tr-TR" sz="1600" dirty="0"/>
            </a:p>
          </p:txBody>
        </p:sp>
        <p:sp>
          <p:nvSpPr>
            <p:cNvPr id="253" name="Block Arc 252"/>
            <p:cNvSpPr/>
            <p:nvPr/>
          </p:nvSpPr>
          <p:spPr>
            <a:xfrm>
              <a:off x="7625727" y="24850862"/>
              <a:ext cx="2049728" cy="2051182"/>
            </a:xfrm>
            <a:prstGeom prst="blockArc">
              <a:avLst>
                <a:gd name="adj1" fmla="val 0"/>
                <a:gd name="adj2" fmla="val 18900000"/>
                <a:gd name="adj3" fmla="val 12740"/>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254" name="Freeform 253"/>
            <p:cNvSpPr/>
            <p:nvPr/>
          </p:nvSpPr>
          <p:spPr>
            <a:xfrm rot="5400000">
              <a:off x="7963352" y="25539199"/>
              <a:ext cx="1331428" cy="665272"/>
            </a:xfrm>
            <a:custGeom>
              <a:avLst/>
              <a:gdLst>
                <a:gd name="connsiteX0" fmla="*/ 0 w 1331428"/>
                <a:gd name="connsiteY0" fmla="*/ 0 h 665272"/>
                <a:gd name="connsiteX1" fmla="*/ 1331428 w 1331428"/>
                <a:gd name="connsiteY1" fmla="*/ 0 h 665272"/>
                <a:gd name="connsiteX2" fmla="*/ 1331428 w 1331428"/>
                <a:gd name="connsiteY2" fmla="*/ 665272 h 665272"/>
                <a:gd name="connsiteX3" fmla="*/ 0 w 1331428"/>
                <a:gd name="connsiteY3" fmla="*/ 665272 h 665272"/>
                <a:gd name="connsiteX4" fmla="*/ 0 w 1331428"/>
                <a:gd name="connsiteY4" fmla="*/ 0 h 6652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31428" h="665272">
                  <a:moveTo>
                    <a:pt x="0" y="0"/>
                  </a:moveTo>
                  <a:lnTo>
                    <a:pt x="1331428" y="0"/>
                  </a:lnTo>
                  <a:lnTo>
                    <a:pt x="1331428" y="665272"/>
                  </a:lnTo>
                  <a:lnTo>
                    <a:pt x="0" y="665272"/>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tr-TR" sz="1600" b="1" kern="1200" dirty="0" smtClean="0">
                  <a:effectLst/>
                  <a:ea typeface="Calibri" panose="020F0502020204030204" pitchFamily="34" charset="0"/>
                  <a:cs typeface="Times New Roman" panose="02020603050405020304" pitchFamily="18" charset="0"/>
                </a:rPr>
                <a:t>Check each product</a:t>
              </a:r>
              <a:endParaRPr lang="tr-TR" sz="1600" kern="1200" dirty="0"/>
            </a:p>
          </p:txBody>
        </p:sp>
      </p:grpSp>
      <p:sp>
        <p:nvSpPr>
          <p:cNvPr id="1032" name="Rectangle 1031"/>
          <p:cNvSpPr/>
          <p:nvPr/>
        </p:nvSpPr>
        <p:spPr>
          <a:xfrm rot="20984297">
            <a:off x="7472661" y="23447004"/>
            <a:ext cx="3578374" cy="8266595"/>
          </a:xfrm>
          <a:prstGeom prst="rect">
            <a:avLst/>
          </a:prstGeom>
          <a:noFill/>
        </p:spPr>
        <p:txBody>
          <a:bodyPr wrap="none" lIns="91440" tIns="45720" rIns="91440" bIns="45720">
            <a:prstTxWarp prst="textArchUp">
              <a:avLst>
                <a:gd name="adj" fmla="val 5534815"/>
              </a:avLst>
            </a:prstTxWarp>
            <a:spAutoFit/>
          </a:bodyPr>
          <a:lstStyle/>
          <a:p>
            <a:pPr algn="ctr"/>
            <a:r>
              <a:rPr lang="tr-TR" sz="1600" b="1" dirty="0" smtClean="0"/>
              <a:t>               If she  detects defects            </a:t>
            </a:r>
            <a:endParaRPr lang="en-US" sz="1600" b="1" dirty="0"/>
          </a:p>
        </p:txBody>
      </p:sp>
      <p:sp>
        <p:nvSpPr>
          <p:cNvPr id="1034" name="Rectangle 1033"/>
          <p:cNvSpPr/>
          <p:nvPr/>
        </p:nvSpPr>
        <p:spPr>
          <a:xfrm rot="18436890">
            <a:off x="4457996" y="23371706"/>
            <a:ext cx="2272517" cy="2828436"/>
          </a:xfrm>
          <a:prstGeom prst="rect">
            <a:avLst/>
          </a:prstGeom>
          <a:noFill/>
        </p:spPr>
        <p:txBody>
          <a:bodyPr wrap="none" lIns="91440" tIns="45720" rIns="91440" bIns="45720">
            <a:prstTxWarp prst="textArchUp">
              <a:avLst>
                <a:gd name="adj" fmla="val 8321446"/>
              </a:avLst>
            </a:prstTxWarp>
            <a:spAutoFit/>
          </a:bodyPr>
          <a:lstStyle/>
          <a:p>
            <a:pPr algn="ctr"/>
            <a:r>
              <a:rPr lang="tr-TR" sz="1600" b="1" dirty="0"/>
              <a:t>If she detect </a:t>
            </a:r>
            <a:r>
              <a:rPr lang="tr-TR" sz="1600" b="1" dirty="0" smtClean="0"/>
              <a:t>defects</a:t>
            </a:r>
            <a:endParaRPr lang="en-US" sz="1600" b="1" dirty="0"/>
          </a:p>
        </p:txBody>
      </p:sp>
      <p:sp>
        <p:nvSpPr>
          <p:cNvPr id="1035" name="Rectangle 1034"/>
          <p:cNvSpPr/>
          <p:nvPr/>
        </p:nvSpPr>
        <p:spPr>
          <a:xfrm rot="2367452">
            <a:off x="3973099" y="23512979"/>
            <a:ext cx="2466239" cy="2596495"/>
          </a:xfrm>
          <a:prstGeom prst="rect">
            <a:avLst/>
          </a:prstGeom>
          <a:noFill/>
        </p:spPr>
        <p:txBody>
          <a:bodyPr wrap="none" lIns="91440" tIns="45720" rIns="91440" bIns="45720">
            <a:prstTxWarp prst="textArchUp">
              <a:avLst>
                <a:gd name="adj" fmla="val 10369652"/>
              </a:avLst>
            </a:prstTxWarp>
            <a:spAutoFit/>
          </a:bodyPr>
          <a:lstStyle/>
          <a:p>
            <a:pPr algn="ctr"/>
            <a:r>
              <a:rPr lang="tr-TR" sz="1600" b="1" dirty="0"/>
              <a:t>more than accept. no</a:t>
            </a:r>
            <a:endParaRPr lang="en-US" sz="1600" b="1" dirty="0"/>
          </a:p>
        </p:txBody>
      </p:sp>
      <p:sp>
        <p:nvSpPr>
          <p:cNvPr id="1037" name="Rectangle 1036"/>
          <p:cNvSpPr/>
          <p:nvPr/>
        </p:nvSpPr>
        <p:spPr>
          <a:xfrm>
            <a:off x="2399991" y="23275610"/>
            <a:ext cx="2569988" cy="3186952"/>
          </a:xfrm>
          <a:prstGeom prst="rect">
            <a:avLst/>
          </a:prstGeom>
          <a:noFill/>
        </p:spPr>
        <p:txBody>
          <a:bodyPr wrap="none" lIns="91440" tIns="45720" rIns="91440" bIns="45720">
            <a:prstTxWarp prst="textArchDown">
              <a:avLst/>
            </a:prstTxWarp>
            <a:spAutoFit/>
          </a:bodyPr>
          <a:lstStyle/>
          <a:p>
            <a:pPr algn="ctr"/>
            <a:r>
              <a:rPr lang="tr-TR" sz="1600" b="1" dirty="0" smtClean="0"/>
              <a:t>If she can’t find any defects</a:t>
            </a:r>
            <a:endParaRPr lang="tr-TR" sz="1600" b="1" dirty="0"/>
          </a:p>
        </p:txBody>
      </p:sp>
      <p:sp>
        <p:nvSpPr>
          <p:cNvPr id="1040" name="TextBox 1039"/>
          <p:cNvSpPr txBox="1"/>
          <p:nvPr/>
        </p:nvSpPr>
        <p:spPr>
          <a:xfrm>
            <a:off x="29557742" y="13973674"/>
            <a:ext cx="13148717" cy="2308324"/>
          </a:xfrm>
          <a:prstGeom prst="rect">
            <a:avLst/>
          </a:prstGeom>
          <a:noFill/>
        </p:spPr>
        <p:txBody>
          <a:bodyPr wrap="square" numCol="1" rtlCol="0">
            <a:spAutoFit/>
          </a:bodyPr>
          <a:lstStyle/>
          <a:p>
            <a:r>
              <a:rPr lang="tr-TR" sz="2400" b="1" dirty="0"/>
              <a:t>Notations</a:t>
            </a:r>
            <a:r>
              <a:rPr lang="tr-TR" sz="2400" b="1" dirty="0" smtClean="0"/>
              <a:t>:</a:t>
            </a:r>
          </a:p>
          <a:p>
            <a:r>
              <a:rPr lang="tr-TR" sz="2400" b="1" dirty="0"/>
              <a:t/>
            </a:r>
            <a:br>
              <a:rPr lang="tr-TR" sz="2400" b="1" dirty="0"/>
            </a:br>
            <a:r>
              <a:rPr lang="tr-TR" sz="2400" b="1" dirty="0" smtClean="0"/>
              <a:t>C</a:t>
            </a:r>
            <a:r>
              <a:rPr lang="tr-TR" sz="1400" b="1" dirty="0" smtClean="0"/>
              <a:t>0</a:t>
            </a:r>
            <a:r>
              <a:rPr lang="tr-TR" sz="2400" b="1" dirty="0" smtClean="0"/>
              <a:t> </a:t>
            </a:r>
            <a:r>
              <a:rPr lang="tr-TR" sz="2400" b="1" dirty="0"/>
              <a:t>= Inspection </a:t>
            </a:r>
            <a:r>
              <a:rPr lang="tr-TR" sz="2400" b="1" dirty="0" smtClean="0"/>
              <a:t>Cost</a:t>
            </a:r>
            <a:br>
              <a:rPr lang="tr-TR" sz="2400" b="1" dirty="0" smtClean="0"/>
            </a:br>
            <a:r>
              <a:rPr lang="tr-TR" sz="2400" b="1" dirty="0" smtClean="0"/>
              <a:t>C</a:t>
            </a:r>
            <a:r>
              <a:rPr lang="tr-TR" sz="1400" b="1" dirty="0" smtClean="0"/>
              <a:t>1</a:t>
            </a:r>
            <a:r>
              <a:rPr lang="tr-TR" sz="2400" b="1" dirty="0"/>
              <a:t>= Rework </a:t>
            </a:r>
            <a:r>
              <a:rPr lang="tr-TR" sz="2400" b="1" dirty="0" smtClean="0"/>
              <a:t>CosT</a:t>
            </a:r>
            <a:r>
              <a:rPr lang="tr-TR" sz="2400" b="1" dirty="0"/>
              <a:t/>
            </a:r>
            <a:br>
              <a:rPr lang="tr-TR" sz="2400" b="1" dirty="0"/>
            </a:br>
            <a:r>
              <a:rPr lang="tr-TR" sz="2400" b="1" dirty="0"/>
              <a:t>C</a:t>
            </a:r>
            <a:r>
              <a:rPr lang="tr-TR" sz="1400" b="1" dirty="0"/>
              <a:t>2</a:t>
            </a:r>
            <a:r>
              <a:rPr lang="tr-TR" sz="2400" b="1" dirty="0"/>
              <a:t> = Return </a:t>
            </a:r>
            <a:r>
              <a:rPr lang="tr-TR" sz="2400" b="1" dirty="0" smtClean="0"/>
              <a:t>Cost</a:t>
            </a:r>
          </a:p>
          <a:p>
            <a:endParaRPr lang="tr-TR" sz="2400" b="1" dirty="0" smtClean="0"/>
          </a:p>
        </p:txBody>
      </p:sp>
      <p:sp>
        <p:nvSpPr>
          <p:cNvPr id="1041" name="TextBox 1040"/>
          <p:cNvSpPr txBox="1"/>
          <p:nvPr/>
        </p:nvSpPr>
        <p:spPr>
          <a:xfrm>
            <a:off x="286557" y="27239546"/>
            <a:ext cx="12770164" cy="1938992"/>
          </a:xfrm>
          <a:prstGeom prst="rect">
            <a:avLst/>
          </a:prstGeom>
          <a:noFill/>
        </p:spPr>
        <p:txBody>
          <a:bodyPr wrap="square" rtlCol="0">
            <a:spAutoFit/>
          </a:bodyPr>
          <a:lstStyle/>
          <a:p>
            <a:endParaRPr lang="tr-TR" sz="2400" b="1" dirty="0"/>
          </a:p>
          <a:p>
            <a:r>
              <a:rPr lang="en-US" sz="2400" b="1" dirty="0">
                <a:ea typeface="Calibri" panose="020F0502020204030204" pitchFamily="34" charset="0"/>
                <a:cs typeface="Times New Roman" panose="02020603050405020304" pitchFamily="18" charset="0"/>
              </a:rPr>
              <a:t>According to Germany`s feedback, Hugo Boss </a:t>
            </a:r>
            <a:r>
              <a:rPr lang="tr-TR" sz="2400" b="1" dirty="0">
                <a:ea typeface="Calibri" panose="020F0502020204030204" pitchFamily="34" charset="0"/>
                <a:cs typeface="Times New Roman" panose="02020603050405020304" pitchFamily="18" charset="0"/>
              </a:rPr>
              <a:t>Company</a:t>
            </a:r>
            <a:r>
              <a:rPr lang="en-US" sz="2400" b="1" dirty="0">
                <a:ea typeface="Calibri" panose="020F0502020204030204" pitchFamily="34" charset="0"/>
                <a:cs typeface="Times New Roman" panose="02020603050405020304" pitchFamily="18" charset="0"/>
              </a:rPr>
              <a:t> thinks that applied current AQL is insufficient in factory. So the company believes that quality problem based on AQL. Hugo Boss`s proposal that is AQL should be reduced from 4% to 2.5%. The company uses an existing AQL table.</a:t>
            </a:r>
            <a:endParaRPr lang="tr-TR" sz="2400" b="1" dirty="0">
              <a:ea typeface="Calibri" panose="020F0502020204030204" pitchFamily="34" charset="0"/>
              <a:cs typeface="Times New Roman" panose="02020603050405020304" pitchFamily="18" charset="0"/>
            </a:endParaRPr>
          </a:p>
          <a:p>
            <a:endParaRPr lang="tr-TR" sz="2400" dirty="0"/>
          </a:p>
        </p:txBody>
      </p:sp>
      <p:sp>
        <p:nvSpPr>
          <p:cNvPr id="1042" name="TextBox 1041"/>
          <p:cNvSpPr txBox="1"/>
          <p:nvPr/>
        </p:nvSpPr>
        <p:spPr>
          <a:xfrm>
            <a:off x="286556" y="21265995"/>
            <a:ext cx="12334193" cy="1569660"/>
          </a:xfrm>
          <a:prstGeom prst="rect">
            <a:avLst/>
          </a:prstGeom>
          <a:noFill/>
        </p:spPr>
        <p:txBody>
          <a:bodyPr wrap="square" rtlCol="0">
            <a:spAutoFit/>
          </a:bodyPr>
          <a:lstStyle/>
          <a:p>
            <a:pPr marL="342900" indent="-342900">
              <a:buFont typeface="Arial" panose="020B0604020202020204" pitchFamily="34" charset="0"/>
              <a:buChar char="•"/>
            </a:pPr>
            <a:endParaRPr lang="tr-TR" sz="2400" b="1" dirty="0"/>
          </a:p>
          <a:p>
            <a:pPr marL="342900" indent="-342900">
              <a:buFont typeface="Arial" panose="020B0604020202020204" pitchFamily="34" charset="0"/>
              <a:buChar char="•"/>
            </a:pPr>
            <a:r>
              <a:rPr lang="tr-TR" sz="2400" b="1" dirty="0" smtClean="0"/>
              <a:t>Unsatisfied customer reports</a:t>
            </a:r>
          </a:p>
          <a:p>
            <a:pPr marL="342900" indent="-342900">
              <a:buFont typeface="Arial" panose="020B0604020202020204" pitchFamily="34" charset="0"/>
              <a:buChar char="•"/>
            </a:pPr>
            <a:r>
              <a:rPr lang="tr-TR" sz="2400" b="1" dirty="0" smtClean="0"/>
              <a:t>Returned goods to repair</a:t>
            </a:r>
            <a:br>
              <a:rPr lang="tr-TR" sz="2400" b="1" dirty="0" smtClean="0"/>
            </a:br>
            <a:endParaRPr lang="tr-TR" sz="2400" b="1" dirty="0"/>
          </a:p>
        </p:txBody>
      </p:sp>
      <p:pic>
        <p:nvPicPr>
          <p:cNvPr id="1046" name="Picture 2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74141" y="1215595"/>
            <a:ext cx="2576722" cy="25767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31" name="Rounded Rectangle 330"/>
          <p:cNvSpPr/>
          <p:nvPr/>
        </p:nvSpPr>
        <p:spPr>
          <a:xfrm>
            <a:off x="15012592" y="17295509"/>
            <a:ext cx="12774247" cy="1018638"/>
          </a:xfrm>
          <a:prstGeom prst="round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181" name="Rounded Rectangle 180"/>
          <p:cNvSpPr/>
          <p:nvPr/>
        </p:nvSpPr>
        <p:spPr>
          <a:xfrm>
            <a:off x="29420139" y="17932686"/>
            <a:ext cx="12770164" cy="998012"/>
          </a:xfrm>
          <a:prstGeom prst="round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2" name="TextBox 11"/>
          <p:cNvSpPr txBox="1"/>
          <p:nvPr/>
        </p:nvSpPr>
        <p:spPr>
          <a:xfrm>
            <a:off x="15016675" y="17389329"/>
            <a:ext cx="12770164" cy="830997"/>
          </a:xfrm>
          <a:prstGeom prst="rect">
            <a:avLst/>
          </a:prstGeom>
          <a:noFill/>
        </p:spPr>
        <p:txBody>
          <a:bodyPr wrap="square" rtlCol="0">
            <a:spAutoFit/>
          </a:bodyPr>
          <a:lstStyle/>
          <a:p>
            <a:pPr algn="ctr"/>
            <a:r>
              <a:rPr lang="tr-TR" sz="4800" b="1" dirty="0" smtClean="0"/>
              <a:t>DISCUSSION</a:t>
            </a:r>
            <a:endParaRPr lang="tr-TR" sz="4800" b="1" dirty="0"/>
          </a:p>
        </p:txBody>
      </p:sp>
      <p:sp>
        <p:nvSpPr>
          <p:cNvPr id="13" name="TextBox 12"/>
          <p:cNvSpPr txBox="1"/>
          <p:nvPr/>
        </p:nvSpPr>
        <p:spPr>
          <a:xfrm>
            <a:off x="15012592" y="18784213"/>
            <a:ext cx="4845173" cy="461665"/>
          </a:xfrm>
          <a:prstGeom prst="rect">
            <a:avLst/>
          </a:prstGeom>
          <a:noFill/>
        </p:spPr>
        <p:txBody>
          <a:bodyPr wrap="none" rtlCol="0">
            <a:spAutoFit/>
          </a:bodyPr>
          <a:lstStyle/>
          <a:p>
            <a:r>
              <a:rPr lang="tr-TR" sz="2400" b="1" dirty="0" smtClean="0"/>
              <a:t>The reasons causing quality problem</a:t>
            </a:r>
            <a:endParaRPr lang="tr-TR" sz="2400" b="1" dirty="0"/>
          </a:p>
        </p:txBody>
      </p:sp>
      <p:sp>
        <p:nvSpPr>
          <p:cNvPr id="14" name="TextBox 13"/>
          <p:cNvSpPr txBox="1"/>
          <p:nvPr/>
        </p:nvSpPr>
        <p:spPr>
          <a:xfrm>
            <a:off x="29420137" y="18002227"/>
            <a:ext cx="12770166" cy="830997"/>
          </a:xfrm>
          <a:prstGeom prst="rect">
            <a:avLst/>
          </a:prstGeom>
          <a:noFill/>
        </p:spPr>
        <p:txBody>
          <a:bodyPr wrap="square" rtlCol="0">
            <a:spAutoFit/>
          </a:bodyPr>
          <a:lstStyle/>
          <a:p>
            <a:pPr algn="ctr"/>
            <a:r>
              <a:rPr lang="tr-TR" sz="4800" b="1" dirty="0" smtClean="0"/>
              <a:t>LITERATURE </a:t>
            </a:r>
            <a:r>
              <a:rPr lang="tr-TR" sz="4800" b="1" dirty="0" smtClean="0"/>
              <a:t>REWIEW</a:t>
            </a:r>
            <a:endParaRPr lang="tr-TR" sz="4800" b="1" dirty="0"/>
          </a:p>
        </p:txBody>
      </p:sp>
      <p:sp>
        <p:nvSpPr>
          <p:cNvPr id="19" name="TextBox 18"/>
          <p:cNvSpPr txBox="1"/>
          <p:nvPr/>
        </p:nvSpPr>
        <p:spPr>
          <a:xfrm>
            <a:off x="29420141" y="16390353"/>
            <a:ext cx="11160810" cy="1200329"/>
          </a:xfrm>
          <a:prstGeom prst="rect">
            <a:avLst/>
          </a:prstGeom>
          <a:noFill/>
        </p:spPr>
        <p:txBody>
          <a:bodyPr wrap="square" rtlCol="0">
            <a:spAutoFit/>
          </a:bodyPr>
          <a:lstStyle/>
          <a:p>
            <a:r>
              <a:rPr lang="tr-TR" sz="2400" b="1" dirty="0" smtClean="0"/>
              <a:t>Min </a:t>
            </a:r>
            <a:r>
              <a:rPr lang="tr-TR" sz="2400" b="1" dirty="0"/>
              <a:t>Z = </a:t>
            </a:r>
            <a:r>
              <a:rPr lang="en-US" sz="2400" b="1" dirty="0"/>
              <a:t>Inspection Cost + D1 rework + D2 defectives that are send back from customer</a:t>
            </a:r>
            <a:r>
              <a:rPr lang="tr-TR" sz="2400" b="1" dirty="0"/>
              <a:t/>
            </a:r>
            <a:br>
              <a:rPr lang="tr-TR" sz="2400" b="1" dirty="0"/>
            </a:br>
            <a:r>
              <a:rPr lang="tr-TR" sz="2400" b="1" dirty="0"/>
              <a:t>Min Z = C0 * (n+D1+D2) + (C1*D1)+ (C2*D2)</a:t>
            </a:r>
          </a:p>
          <a:p>
            <a:endParaRPr lang="tr-TR" sz="2400" dirty="0"/>
          </a:p>
        </p:txBody>
      </p:sp>
      <p:sp>
        <p:nvSpPr>
          <p:cNvPr id="20" name="TextBox 19"/>
          <p:cNvSpPr txBox="1"/>
          <p:nvPr/>
        </p:nvSpPr>
        <p:spPr>
          <a:xfrm>
            <a:off x="32480034" y="14674978"/>
            <a:ext cx="3412344" cy="1200329"/>
          </a:xfrm>
          <a:prstGeom prst="rect">
            <a:avLst/>
          </a:prstGeom>
          <a:noFill/>
        </p:spPr>
        <p:txBody>
          <a:bodyPr wrap="none" rtlCol="0">
            <a:spAutoFit/>
          </a:bodyPr>
          <a:lstStyle/>
          <a:p>
            <a:r>
              <a:rPr lang="tr-TR" sz="2400" b="1" dirty="0"/>
              <a:t>N = Lot </a:t>
            </a:r>
            <a:r>
              <a:rPr lang="tr-TR" sz="2400" b="1" dirty="0" smtClean="0"/>
              <a:t>Size</a:t>
            </a:r>
            <a:br>
              <a:rPr lang="tr-TR" sz="2400" b="1" dirty="0" smtClean="0"/>
            </a:br>
            <a:r>
              <a:rPr lang="tr-TR" sz="2400" b="1" dirty="0"/>
              <a:t>n = Sample </a:t>
            </a:r>
            <a:r>
              <a:rPr lang="tr-TR" sz="2400" b="1" dirty="0" smtClean="0"/>
              <a:t>Size</a:t>
            </a:r>
          </a:p>
          <a:p>
            <a:r>
              <a:rPr lang="tr-TR" sz="2400" b="1" dirty="0"/>
              <a:t>c = Max Defetive </a:t>
            </a:r>
            <a:r>
              <a:rPr lang="tr-TR" sz="2400" b="1" dirty="0" smtClean="0"/>
              <a:t>Amount</a:t>
            </a:r>
            <a:endParaRPr lang="tr-TR" sz="2400" b="1" dirty="0"/>
          </a:p>
        </p:txBody>
      </p:sp>
      <p:sp>
        <p:nvSpPr>
          <p:cNvPr id="21" name="TextBox 20"/>
          <p:cNvSpPr txBox="1"/>
          <p:nvPr/>
        </p:nvSpPr>
        <p:spPr>
          <a:xfrm>
            <a:off x="29420138" y="27394764"/>
            <a:ext cx="12903003" cy="1569660"/>
          </a:xfrm>
          <a:prstGeom prst="rect">
            <a:avLst/>
          </a:prstGeom>
          <a:noFill/>
        </p:spPr>
        <p:txBody>
          <a:bodyPr wrap="square" rtlCol="0">
            <a:spAutoFit/>
          </a:bodyPr>
          <a:lstStyle/>
          <a:p>
            <a:pPr marL="457200" indent="-457200">
              <a:buFont typeface="Wingdings" panose="05000000000000000000" pitchFamily="2" charset="2"/>
              <a:buChar char="Ø"/>
            </a:pPr>
            <a:r>
              <a:rPr lang="tr-TR" sz="2400" dirty="0" smtClean="0"/>
              <a:t>Eugene L. Grant, </a:t>
            </a:r>
            <a:r>
              <a:rPr lang="tr-TR" sz="2400" i="1" dirty="0" smtClean="0"/>
              <a:t>Statistical Quality Control (</a:t>
            </a:r>
            <a:r>
              <a:rPr lang="tr-TR" sz="2400" i="1" smtClean="0"/>
              <a:t>Sixth </a:t>
            </a:r>
            <a:r>
              <a:rPr lang="tr-TR" sz="2400" i="1" smtClean="0"/>
              <a:t>Edition</a:t>
            </a:r>
            <a:r>
              <a:rPr lang="tr-TR" sz="2400" i="1" dirty="0" smtClean="0"/>
              <a:t>)</a:t>
            </a:r>
            <a:r>
              <a:rPr lang="tr-TR" sz="2400" dirty="0" smtClean="0"/>
              <a:t>, US: McGraw-Hill, 1988</a:t>
            </a:r>
          </a:p>
          <a:p>
            <a:pPr marL="457200" indent="-457200">
              <a:buFont typeface="Wingdings" panose="05000000000000000000" pitchFamily="2" charset="2"/>
              <a:buChar char="Ø"/>
            </a:pPr>
            <a:r>
              <a:rPr lang="tr-TR" sz="2400" dirty="0" smtClean="0"/>
              <a:t>Jay  Heizer and Barry Render, </a:t>
            </a:r>
            <a:r>
              <a:rPr lang="tr-TR" sz="2400" i="1" dirty="0" smtClean="0"/>
              <a:t>Operations Management (Ninth Edition)</a:t>
            </a:r>
            <a:r>
              <a:rPr lang="tr-TR" sz="2400" dirty="0" smtClean="0"/>
              <a:t>, Pearson, Upper Saddle River, New Jersey, 2008</a:t>
            </a:r>
          </a:p>
          <a:p>
            <a:pPr marL="457200" indent="-457200">
              <a:buFont typeface="Wingdings" panose="05000000000000000000" pitchFamily="2" charset="2"/>
              <a:buChar char="Ø"/>
            </a:pPr>
            <a:r>
              <a:rPr lang="tr-TR" sz="2400" dirty="0" smtClean="0"/>
              <a:t>Prof. Dr. Ercan Öztemel, </a:t>
            </a:r>
            <a:r>
              <a:rPr lang="tr-TR" sz="2400" i="1" dirty="0" smtClean="0"/>
              <a:t>Endüstri Mühendisliğine Giriş (First Edition), </a:t>
            </a:r>
            <a:r>
              <a:rPr lang="tr-TR" sz="2400" dirty="0" smtClean="0"/>
              <a:t>Papatya, November 2009</a:t>
            </a:r>
          </a:p>
        </p:txBody>
      </p:sp>
      <p:sp>
        <p:nvSpPr>
          <p:cNvPr id="182" name="Rounded Rectangle 181"/>
          <p:cNvSpPr/>
          <p:nvPr/>
        </p:nvSpPr>
        <p:spPr>
          <a:xfrm>
            <a:off x="29420137" y="26098247"/>
            <a:ext cx="12903004" cy="998012"/>
          </a:xfrm>
          <a:prstGeom prst="round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4800" b="1" dirty="0" smtClean="0">
                <a:solidFill>
                  <a:schemeClr val="tx1"/>
                </a:solidFill>
              </a:rPr>
              <a:t>REFERENCES</a:t>
            </a:r>
            <a:endParaRPr lang="tr-TR" sz="4800" b="1" dirty="0">
              <a:solidFill>
                <a:schemeClr val="tx1"/>
              </a:solidFill>
            </a:endParaRPr>
          </a:p>
        </p:txBody>
      </p:sp>
    </p:spTree>
    <p:extLst>
      <p:ext uri="{BB962C8B-B14F-4D97-AF65-F5344CB8AC3E}">
        <p14:creationId xmlns:p14="http://schemas.microsoft.com/office/powerpoint/2010/main" val="5680066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1311</TotalTime>
  <Words>964</Words>
  <Application>Microsoft Office PowerPoint</Application>
  <PresentationFormat>Custom</PresentationFormat>
  <Paragraphs>139</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YAŞAR UNIVERSITY  ONE WAY TICKET</vt:lpstr>
    </vt:vector>
  </TitlesOfParts>
  <Company>SilentAll Team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YASAR UNIVERSITY  ONE WAY TICKET</dc:title>
  <dc:creator>WIN7</dc:creator>
  <cp:lastModifiedBy>Müge Altınsoy</cp:lastModifiedBy>
  <cp:revision>154</cp:revision>
  <dcterms:created xsi:type="dcterms:W3CDTF">2014-01-08T12:57:45Z</dcterms:created>
  <dcterms:modified xsi:type="dcterms:W3CDTF">2014-01-13T09:01:36Z</dcterms:modified>
</cp:coreProperties>
</file>