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386800" cy="30279975"/>
  <p:notesSz cx="6858000" cy="9144000"/>
  <p:defaultTextStyle>
    <a:defPPr>
      <a:defRPr lang="tr-TR"/>
    </a:defPPr>
    <a:lvl1pPr marL="0" algn="l" defTabSz="29502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5110" algn="l" defTabSz="29502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0220" algn="l" defTabSz="29502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5330" algn="l" defTabSz="29502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0440" algn="l" defTabSz="29502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75550" algn="l" defTabSz="29502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0660" algn="l" defTabSz="29502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25771" algn="l" defTabSz="29502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0881" algn="l" defTabSz="29502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19" autoAdjust="0"/>
  </p:normalViewPr>
  <p:slideViewPr>
    <p:cSldViewPr>
      <p:cViewPr>
        <p:scale>
          <a:sx n="32" d="100"/>
          <a:sy n="32" d="100"/>
        </p:scale>
        <p:origin x="-1224" y="-72"/>
      </p:cViewPr>
      <p:guideLst>
        <p:guide orient="horz" pos="9538"/>
        <p:guide pos="67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10070002003\Desktop\All%20policies%20compared%20due%20to%20weight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5784076990376203"/>
                  <c:y val="-0.1229939486730826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>
                        <a:solidFill>
                          <a:sysClr val="window" lastClr="FFFF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>
                        <a:solidFill>
                          <a:schemeClr val="tx1"/>
                        </a:solidFill>
                      </a:rPr>
                      <a:t>Travel Time</a:t>
                    </a:r>
                  </a:p>
                </c:rich>
              </c:tx>
              <c:spPr>
                <a:gradFill rotWithShape="1">
                  <a:gsLst>
                    <a:gs pos="0">
                      <a:srgbClr val="4F81BD">
                        <a:shade val="51000"/>
                        <a:satMod val="130000"/>
                      </a:srgbClr>
                    </a:gs>
                    <a:gs pos="80000">
                      <a:srgbClr val="4F81BD">
                        <a:shade val="93000"/>
                        <a:satMod val="130000"/>
                      </a:srgbClr>
                    </a:gs>
                    <a:gs pos="100000">
                      <a:srgbClr val="4F81B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400323064332252"/>
                  <c:y val="-1.025633847101413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>
                        <a:solidFill>
                          <a:sysClr val="window" lastClr="FFFF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>
                        <a:solidFill>
                          <a:schemeClr val="tx1"/>
                        </a:solidFill>
                      </a:rPr>
                      <a:t>Waiting Time</a:t>
                    </a:r>
                  </a:p>
                </c:rich>
              </c:tx>
              <c:spPr>
                <a:gradFill rotWithShape="1">
                  <a:gsLst>
                    <a:gs pos="0">
                      <a:srgbClr val="4F81BD">
                        <a:shade val="51000"/>
                        <a:satMod val="130000"/>
                      </a:srgbClr>
                    </a:gs>
                    <a:gs pos="80000">
                      <a:srgbClr val="4F81BD">
                        <a:shade val="93000"/>
                        <a:satMod val="130000"/>
                      </a:srgbClr>
                    </a:gs>
                    <a:gs pos="100000">
                      <a:srgbClr val="4F81B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rgbClr val="4F81BD">
                      <a:shade val="51000"/>
                      <a:satMod val="130000"/>
                    </a:srgbClr>
                  </a:gs>
                  <a:gs pos="80000">
                    <a:srgbClr val="4F81BD">
                      <a:shade val="93000"/>
                      <a:satMod val="130000"/>
                    </a:srgbClr>
                  </a:gs>
                  <a:gs pos="100000">
                    <a:srgbClr val="4F81B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ysClr val="windowText" lastClr="000000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'Alternative Policy 3.3 Weighted'!$AP$6:$AP$7</c:f>
              <c:numCache>
                <c:formatCode>General</c:formatCode>
                <c:ptCount val="2"/>
                <c:pt idx="0">
                  <c:v>1.8798255347555817</c:v>
                </c:pt>
                <c:pt idx="1">
                  <c:v>0.15553764349313967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0.6497</cdr:x>
      <cdr:y>0.78947</cdr:y>
    </cdr:from>
    <cdr:to>
      <cdr:x>0.68757</cdr:x>
      <cdr:y>0.82456</cdr:y>
    </cdr:to>
    <cdr:sp macro="" textlink="">
      <cdr:nvSpPr>
        <cdr:cNvPr id="8" name="7 Düz Bağlayıcı"/>
        <cdr:cNvSpPr/>
      </cdr:nvSpPr>
      <cdr:spPr>
        <a:xfrm xmlns:a="http://schemas.openxmlformats.org/drawingml/2006/main">
          <a:off x="4902384" y="3214710"/>
          <a:ext cx="285752" cy="14287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tr-TR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010" y="9406421"/>
            <a:ext cx="18178780" cy="64905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8020" y="17158653"/>
            <a:ext cx="14970760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5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0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5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75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0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2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E3987-A15D-40BA-AEBD-5058E9544B4C}" type="datetimeFigureOut">
              <a:rPr lang="tr-TR" smtClean="0"/>
              <a:pPr/>
              <a:t>10.06.2015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57A4-6B88-498E-99E8-15F6C6EFC34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0302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E3987-A15D-40BA-AEBD-5058E9544B4C}" type="datetimeFigureOut">
              <a:rPr lang="tr-TR" smtClean="0"/>
              <a:pPr/>
              <a:t>10.06.2015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57A4-6B88-498E-99E8-15F6C6EFC34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662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264736" y="5348063"/>
            <a:ext cx="11254060" cy="113935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2554" y="5348063"/>
            <a:ext cx="33405737" cy="113935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E3987-A15D-40BA-AEBD-5058E9544B4C}" type="datetimeFigureOut">
              <a:rPr lang="tr-TR" smtClean="0"/>
              <a:pPr/>
              <a:t>10.06.2015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57A4-6B88-498E-99E8-15F6C6EFC34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444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E3987-A15D-40BA-AEBD-5058E9544B4C}" type="datetimeFigureOut">
              <a:rPr lang="tr-TR" smtClean="0"/>
              <a:pPr/>
              <a:t>10.06.2015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57A4-6B88-498E-99E8-15F6C6EFC34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1318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410" y="19457689"/>
            <a:ext cx="18178780" cy="6013940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9410" y="12833948"/>
            <a:ext cx="18178780" cy="6623742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511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0220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533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044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7555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066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2577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088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E3987-A15D-40BA-AEBD-5058E9544B4C}" type="datetimeFigureOut">
              <a:rPr lang="tr-TR" smtClean="0"/>
              <a:pPr/>
              <a:t>10.06.2015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57A4-6B88-498E-99E8-15F6C6EFC34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759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2554" y="31156136"/>
            <a:ext cx="22329898" cy="88127342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88899" y="31156136"/>
            <a:ext cx="22329898" cy="88127342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E3987-A15D-40BA-AEBD-5058E9544B4C}" type="datetimeFigureOut">
              <a:rPr lang="tr-TR" smtClean="0"/>
              <a:pPr/>
              <a:t>10.06.2015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57A4-6B88-498E-99E8-15F6C6EFC34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491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340" y="1212604"/>
            <a:ext cx="19248120" cy="50466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341" y="6777950"/>
            <a:ext cx="9449551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5110" indent="0">
              <a:buNone/>
              <a:defRPr sz="6500" b="1"/>
            </a:lvl2pPr>
            <a:lvl3pPr marL="2950220" indent="0">
              <a:buNone/>
              <a:defRPr sz="5800" b="1"/>
            </a:lvl3pPr>
            <a:lvl4pPr marL="4425330" indent="0">
              <a:buNone/>
              <a:defRPr sz="5200" b="1"/>
            </a:lvl4pPr>
            <a:lvl5pPr marL="5900440" indent="0">
              <a:buNone/>
              <a:defRPr sz="5200" b="1"/>
            </a:lvl5pPr>
            <a:lvl6pPr marL="7375550" indent="0">
              <a:buNone/>
              <a:defRPr sz="5200" b="1"/>
            </a:lvl6pPr>
            <a:lvl7pPr marL="8850660" indent="0">
              <a:buNone/>
              <a:defRPr sz="5200" b="1"/>
            </a:lvl7pPr>
            <a:lvl8pPr marL="10325771" indent="0">
              <a:buNone/>
              <a:defRPr sz="5200" b="1"/>
            </a:lvl8pPr>
            <a:lvl9pPr marL="11800881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341" y="9602677"/>
            <a:ext cx="9449551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4199" y="6777950"/>
            <a:ext cx="9453263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5110" indent="0">
              <a:buNone/>
              <a:defRPr sz="6500" b="1"/>
            </a:lvl2pPr>
            <a:lvl3pPr marL="2950220" indent="0">
              <a:buNone/>
              <a:defRPr sz="5800" b="1"/>
            </a:lvl3pPr>
            <a:lvl4pPr marL="4425330" indent="0">
              <a:buNone/>
              <a:defRPr sz="5200" b="1"/>
            </a:lvl4pPr>
            <a:lvl5pPr marL="5900440" indent="0">
              <a:buNone/>
              <a:defRPr sz="5200" b="1"/>
            </a:lvl5pPr>
            <a:lvl6pPr marL="7375550" indent="0">
              <a:buNone/>
              <a:defRPr sz="5200" b="1"/>
            </a:lvl6pPr>
            <a:lvl7pPr marL="8850660" indent="0">
              <a:buNone/>
              <a:defRPr sz="5200" b="1"/>
            </a:lvl7pPr>
            <a:lvl8pPr marL="10325771" indent="0">
              <a:buNone/>
              <a:defRPr sz="5200" b="1"/>
            </a:lvl8pPr>
            <a:lvl9pPr marL="11800881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4199" y="9602677"/>
            <a:ext cx="9453263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E3987-A15D-40BA-AEBD-5058E9544B4C}" type="datetimeFigureOut">
              <a:rPr lang="tr-TR" smtClean="0"/>
              <a:pPr/>
              <a:t>10.06.2015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57A4-6B88-498E-99E8-15F6C6EFC34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6428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E3987-A15D-40BA-AEBD-5058E9544B4C}" type="datetimeFigureOut">
              <a:rPr lang="tr-TR" smtClean="0"/>
              <a:pPr/>
              <a:t>10.06.2015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57A4-6B88-498E-99E8-15F6C6EFC34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9145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E3987-A15D-40BA-AEBD-5058E9544B4C}" type="datetimeFigureOut">
              <a:rPr lang="tr-TR" smtClean="0"/>
              <a:pPr/>
              <a:t>10.06.2015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57A4-6B88-498E-99E8-15F6C6EFC34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069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341" y="1205592"/>
            <a:ext cx="7036110" cy="5130774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1646" y="1205594"/>
            <a:ext cx="11955815" cy="25843120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341" y="6336368"/>
            <a:ext cx="7036110" cy="20712346"/>
          </a:xfrm>
        </p:spPr>
        <p:txBody>
          <a:bodyPr/>
          <a:lstStyle>
            <a:lvl1pPr marL="0" indent="0">
              <a:buNone/>
              <a:defRPr sz="4500"/>
            </a:lvl1pPr>
            <a:lvl2pPr marL="1475110" indent="0">
              <a:buNone/>
              <a:defRPr sz="3900"/>
            </a:lvl2pPr>
            <a:lvl3pPr marL="2950220" indent="0">
              <a:buNone/>
              <a:defRPr sz="3200"/>
            </a:lvl3pPr>
            <a:lvl4pPr marL="4425330" indent="0">
              <a:buNone/>
              <a:defRPr sz="2900"/>
            </a:lvl4pPr>
            <a:lvl5pPr marL="5900440" indent="0">
              <a:buNone/>
              <a:defRPr sz="2900"/>
            </a:lvl5pPr>
            <a:lvl6pPr marL="7375550" indent="0">
              <a:buNone/>
              <a:defRPr sz="2900"/>
            </a:lvl6pPr>
            <a:lvl7pPr marL="8850660" indent="0">
              <a:buNone/>
              <a:defRPr sz="2900"/>
            </a:lvl7pPr>
            <a:lvl8pPr marL="10325771" indent="0">
              <a:buNone/>
              <a:defRPr sz="2900"/>
            </a:lvl8pPr>
            <a:lvl9pPr marL="11800881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E3987-A15D-40BA-AEBD-5058E9544B4C}" type="datetimeFigureOut">
              <a:rPr lang="tr-TR" smtClean="0"/>
              <a:pPr/>
              <a:t>10.06.2015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57A4-6B88-498E-99E8-15F6C6EFC34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8190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962" y="21195983"/>
            <a:ext cx="12832080" cy="2502305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962" y="2705572"/>
            <a:ext cx="12832080" cy="18167985"/>
          </a:xfrm>
        </p:spPr>
        <p:txBody>
          <a:bodyPr/>
          <a:lstStyle>
            <a:lvl1pPr marL="0" indent="0">
              <a:buNone/>
              <a:defRPr sz="10300"/>
            </a:lvl1pPr>
            <a:lvl2pPr marL="1475110" indent="0">
              <a:buNone/>
              <a:defRPr sz="9000"/>
            </a:lvl2pPr>
            <a:lvl3pPr marL="2950220" indent="0">
              <a:buNone/>
              <a:defRPr sz="7700"/>
            </a:lvl3pPr>
            <a:lvl4pPr marL="4425330" indent="0">
              <a:buNone/>
              <a:defRPr sz="6500"/>
            </a:lvl4pPr>
            <a:lvl5pPr marL="5900440" indent="0">
              <a:buNone/>
              <a:defRPr sz="6500"/>
            </a:lvl5pPr>
            <a:lvl6pPr marL="7375550" indent="0">
              <a:buNone/>
              <a:defRPr sz="6500"/>
            </a:lvl6pPr>
            <a:lvl7pPr marL="8850660" indent="0">
              <a:buNone/>
              <a:defRPr sz="6500"/>
            </a:lvl7pPr>
            <a:lvl8pPr marL="10325771" indent="0">
              <a:buNone/>
              <a:defRPr sz="6500"/>
            </a:lvl8pPr>
            <a:lvl9pPr marL="11800881" indent="0">
              <a:buNone/>
              <a:defRPr sz="65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962" y="23698289"/>
            <a:ext cx="12832080" cy="3553689"/>
          </a:xfrm>
        </p:spPr>
        <p:txBody>
          <a:bodyPr/>
          <a:lstStyle>
            <a:lvl1pPr marL="0" indent="0">
              <a:buNone/>
              <a:defRPr sz="4500"/>
            </a:lvl1pPr>
            <a:lvl2pPr marL="1475110" indent="0">
              <a:buNone/>
              <a:defRPr sz="3900"/>
            </a:lvl2pPr>
            <a:lvl3pPr marL="2950220" indent="0">
              <a:buNone/>
              <a:defRPr sz="3200"/>
            </a:lvl3pPr>
            <a:lvl4pPr marL="4425330" indent="0">
              <a:buNone/>
              <a:defRPr sz="2900"/>
            </a:lvl4pPr>
            <a:lvl5pPr marL="5900440" indent="0">
              <a:buNone/>
              <a:defRPr sz="2900"/>
            </a:lvl5pPr>
            <a:lvl6pPr marL="7375550" indent="0">
              <a:buNone/>
              <a:defRPr sz="2900"/>
            </a:lvl6pPr>
            <a:lvl7pPr marL="8850660" indent="0">
              <a:buNone/>
              <a:defRPr sz="2900"/>
            </a:lvl7pPr>
            <a:lvl8pPr marL="10325771" indent="0">
              <a:buNone/>
              <a:defRPr sz="2900"/>
            </a:lvl8pPr>
            <a:lvl9pPr marL="11800881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E3987-A15D-40BA-AEBD-5058E9544B4C}" type="datetimeFigureOut">
              <a:rPr lang="tr-TR" smtClean="0"/>
              <a:pPr/>
              <a:t>10.06.2015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57A4-6B88-498E-99E8-15F6C6EFC34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574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340" y="1212604"/>
            <a:ext cx="19248120" cy="5046662"/>
          </a:xfrm>
          <a:prstGeom prst="rect">
            <a:avLst/>
          </a:prstGeom>
        </p:spPr>
        <p:txBody>
          <a:bodyPr vert="horz" lIns="295022" tIns="147511" rIns="295022" bIns="1475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340" y="7065330"/>
            <a:ext cx="19248120" cy="19983384"/>
          </a:xfrm>
          <a:prstGeom prst="rect">
            <a:avLst/>
          </a:prstGeom>
        </p:spPr>
        <p:txBody>
          <a:bodyPr vert="horz" lIns="295022" tIns="147511" rIns="295022" bIns="1475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9341" y="28065053"/>
            <a:ext cx="4990253" cy="1612128"/>
          </a:xfrm>
          <a:prstGeom prst="rect">
            <a:avLst/>
          </a:prstGeom>
        </p:spPr>
        <p:txBody>
          <a:bodyPr vert="horz" lIns="295022" tIns="147511" rIns="295022" bIns="147511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E3987-A15D-40BA-AEBD-5058E9544B4C}" type="datetimeFigureOut">
              <a:rPr lang="tr-TR" smtClean="0"/>
              <a:pPr/>
              <a:t>10.06.2015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07157" y="28065053"/>
            <a:ext cx="6772487" cy="1612128"/>
          </a:xfrm>
          <a:prstGeom prst="rect">
            <a:avLst/>
          </a:prstGeom>
        </p:spPr>
        <p:txBody>
          <a:bodyPr vert="horz" lIns="295022" tIns="147511" rIns="295022" bIns="147511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27208" y="28065053"/>
            <a:ext cx="4990253" cy="1612128"/>
          </a:xfrm>
          <a:prstGeom prst="rect">
            <a:avLst/>
          </a:prstGeom>
        </p:spPr>
        <p:txBody>
          <a:bodyPr vert="horz" lIns="295022" tIns="147511" rIns="295022" bIns="147511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C57A4-6B88-498E-99E8-15F6C6EFC34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086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0220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6333" indent="-1106333" algn="l" defTabSz="2950220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7054" indent="-921944" algn="l" defTabSz="2950220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87775" indent="-737555" algn="l" defTabSz="295022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2885" indent="-737555" algn="l" defTabSz="2950220" rtl="0" eaLnBrk="1" latinLnBrk="0" hangingPunct="1">
        <a:spcBef>
          <a:spcPct val="20000"/>
        </a:spcBef>
        <a:buFont typeface="Arial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37995" indent="-737555" algn="l" defTabSz="2950220" rtl="0" eaLnBrk="1" latinLnBrk="0" hangingPunct="1">
        <a:spcBef>
          <a:spcPct val="20000"/>
        </a:spcBef>
        <a:buFont typeface="Arial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3105" indent="-737555" algn="l" defTabSz="295022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88216" indent="-737555" algn="l" defTabSz="295022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63326" indent="-737555" algn="l" defTabSz="295022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38436" indent="-737555" algn="l" defTabSz="295022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295022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5110" algn="l" defTabSz="295022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0220" algn="l" defTabSz="295022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5330" algn="l" defTabSz="295022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0440" algn="l" defTabSz="295022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75550" algn="l" defTabSz="295022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0660" algn="l" defTabSz="295022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25771" algn="l" defTabSz="295022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0881" algn="l" defTabSz="295022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hmet\Desktop\ARKA 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21385213" cy="3027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hmet\Desktop\OKLA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758" y="6804335"/>
            <a:ext cx="2904677" cy="132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ahmet\Desktop\TCD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24" y="8281260"/>
            <a:ext cx="1056134" cy="96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ahmet\Desktop\İZMİR B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791" y="8280425"/>
            <a:ext cx="1007582" cy="111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49545" y="11442449"/>
            <a:ext cx="18473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9" name="TextBox 22"/>
          <p:cNvSpPr txBox="1">
            <a:spLocks noChangeArrowheads="1"/>
          </p:cNvSpPr>
          <p:nvPr/>
        </p:nvSpPr>
        <p:spPr bwMode="auto">
          <a:xfrm>
            <a:off x="2349329" y="8639336"/>
            <a:ext cx="32591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 dirty="0">
                <a:latin typeface="Arial Black" pitchFamily="34" charset="0"/>
              </a:rPr>
              <a:t>A J</a:t>
            </a:r>
            <a:r>
              <a:rPr lang="tr-TR" altLang="tr-TR" sz="2000" b="1" dirty="0" smtClean="0">
                <a:latin typeface="Arial Black" pitchFamily="34" charset="0"/>
              </a:rPr>
              <a:t>oint </a:t>
            </a:r>
            <a:r>
              <a:rPr lang="tr-TR" altLang="tr-TR" sz="2000" b="1" dirty="0">
                <a:latin typeface="Arial Black" pitchFamily="34" charset="0"/>
              </a:rPr>
              <a:t>V</a:t>
            </a:r>
            <a:r>
              <a:rPr lang="tr-TR" altLang="tr-TR" sz="2000" b="1" dirty="0" smtClean="0">
                <a:latin typeface="Arial Black" pitchFamily="34" charset="0"/>
              </a:rPr>
              <a:t>enture</a:t>
            </a:r>
            <a:endParaRPr lang="tr-TR" altLang="tr-TR" sz="2000" b="1" dirty="0">
              <a:latin typeface="Arial Black" pitchFamily="34" charset="0"/>
            </a:endParaRPr>
          </a:p>
        </p:txBody>
      </p:sp>
      <p:sp>
        <p:nvSpPr>
          <p:cNvPr id="10" name="Metin kutusu 4"/>
          <p:cNvSpPr txBox="1"/>
          <p:nvPr/>
        </p:nvSpPr>
        <p:spPr>
          <a:xfrm rot="5400000">
            <a:off x="10857436" y="7334082"/>
            <a:ext cx="1944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5000"/>
            </a:pP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A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10574367" y="6644316"/>
            <a:ext cx="936898" cy="1884712"/>
          </a:xfrm>
          <a:prstGeom prst="rightBrac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Right Brace 11"/>
          <p:cNvSpPr/>
          <p:nvPr/>
        </p:nvSpPr>
        <p:spPr>
          <a:xfrm>
            <a:off x="12421592" y="9186183"/>
            <a:ext cx="936898" cy="15962915"/>
          </a:xfrm>
          <a:prstGeom prst="rightBrac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4"/>
          <p:cNvSpPr txBox="1"/>
          <p:nvPr/>
        </p:nvSpPr>
        <p:spPr>
          <a:xfrm rot="5400000">
            <a:off x="12730092" y="16906031"/>
            <a:ext cx="1944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5000"/>
            </a:pP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B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Metin kutusu 4"/>
          <p:cNvSpPr txBox="1"/>
          <p:nvPr/>
        </p:nvSpPr>
        <p:spPr>
          <a:xfrm rot="5400000">
            <a:off x="12730092" y="27402447"/>
            <a:ext cx="1944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5000"/>
            </a:pP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C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12465381" y="25930543"/>
            <a:ext cx="936898" cy="3467028"/>
          </a:xfrm>
          <a:prstGeom prst="rightBrac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791641" y="12332389"/>
            <a:ext cx="7200800" cy="431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2200" dirty="0" err="1" smtClean="0">
                <a:latin typeface="Arial Black" panose="020B0A04020102020204" pitchFamily="34" charset="0"/>
              </a:rPr>
              <a:t>Headways</a:t>
            </a:r>
            <a:r>
              <a:rPr lang="tr-TR" altLang="tr-TR" sz="2200" dirty="0" smtClean="0">
                <a:latin typeface="Arial Black" panose="020B0A04020102020204" pitchFamily="34" charset="0"/>
              </a:rPr>
              <a:t> </a:t>
            </a:r>
            <a:r>
              <a:rPr lang="tr-TR" altLang="tr-TR" sz="2200" dirty="0" err="1" smtClean="0">
                <a:latin typeface="Arial Black" panose="020B0A04020102020204" pitchFamily="34" charset="0"/>
              </a:rPr>
              <a:t>during</a:t>
            </a:r>
            <a:r>
              <a:rPr lang="tr-TR" altLang="tr-TR" sz="2200" dirty="0" smtClean="0">
                <a:latin typeface="Arial Black" panose="020B0A04020102020204" pitchFamily="34" charset="0"/>
              </a:rPr>
              <a:t> </a:t>
            </a:r>
            <a:r>
              <a:rPr lang="tr-TR" altLang="tr-TR" sz="2200" dirty="0" err="1" smtClean="0">
                <a:latin typeface="Arial Black" panose="020B0A04020102020204" pitchFamily="34" charset="0"/>
              </a:rPr>
              <a:t>different</a:t>
            </a:r>
            <a:r>
              <a:rPr lang="tr-TR" altLang="tr-TR" sz="2200" dirty="0" smtClean="0">
                <a:latin typeface="Arial Black" panose="020B0A04020102020204" pitchFamily="34" charset="0"/>
              </a:rPr>
              <a:t> time </a:t>
            </a:r>
            <a:r>
              <a:rPr lang="tr-TR" altLang="tr-TR" sz="2200" dirty="0" err="1" smtClean="0">
                <a:latin typeface="Arial Black" panose="020B0A04020102020204" pitchFamily="34" charset="0"/>
              </a:rPr>
              <a:t>intervals</a:t>
            </a:r>
            <a:endParaRPr lang="tr-TR" altLang="tr-TR" sz="2200" dirty="0">
              <a:latin typeface="Arial Black" panose="020B0A04020102020204" pitchFamily="34" charset="0"/>
            </a:endParaRP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72678" y="16076339"/>
            <a:ext cx="8172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tr-TR" alt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CURRENT SITUATION</a:t>
            </a:r>
          </a:p>
        </p:txBody>
      </p:sp>
      <p:sp>
        <p:nvSpPr>
          <p:cNvPr id="20" name="TextBox 22"/>
          <p:cNvSpPr txBox="1">
            <a:spLocks noChangeArrowheads="1"/>
          </p:cNvSpPr>
          <p:nvPr/>
        </p:nvSpPr>
        <p:spPr bwMode="auto">
          <a:xfrm>
            <a:off x="3335286" y="16854499"/>
            <a:ext cx="3895393" cy="64633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tr-TR"/>
            </a:defPPr>
            <a:lvl1pPr indent="0" algn="ctr">
              <a:spcBef>
                <a:spcPct val="0"/>
              </a:spcBef>
              <a:buFont typeface="Arial" charset="0"/>
              <a:buNone/>
              <a:defRPr sz="3600">
                <a:solidFill>
                  <a:schemeClr val="bg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tr-TR" altLang="tr-TR" dirty="0"/>
              <a:t>SYMPTOMS</a:t>
            </a:r>
          </a:p>
        </p:txBody>
      </p:sp>
      <p:sp>
        <p:nvSpPr>
          <p:cNvPr id="21" name="Subtitle 1"/>
          <p:cNvSpPr>
            <a:spLocks noGrp="1"/>
          </p:cNvSpPr>
          <p:nvPr>
            <p:ph type="subTitle" idx="1"/>
          </p:nvPr>
        </p:nvSpPr>
        <p:spPr>
          <a:xfrm>
            <a:off x="13275330" y="6554205"/>
            <a:ext cx="8111470" cy="187061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tr-TR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collaboration</a:t>
            </a:r>
            <a:r>
              <a:rPr lang="tr-TR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 İZBAN we have generated and scheduled five alternative policies</a:t>
            </a:r>
            <a:endParaRPr lang="en-US" sz="2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Metin kutusu 4"/>
          <p:cNvSpPr txBox="1"/>
          <p:nvPr/>
        </p:nvSpPr>
        <p:spPr>
          <a:xfrm>
            <a:off x="334890" y="17854631"/>
            <a:ext cx="105409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25000"/>
              <a:buFont typeface="Wingdings 2" pitchFamily="18" charset="2"/>
              <a:buChar char=""/>
              <a:defRPr/>
            </a:pPr>
            <a:r>
              <a:rPr lang="en-US" alt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The line </a:t>
            </a:r>
            <a:r>
              <a:rPr lang="en-US" altLang="tr-T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plan</a:t>
            </a:r>
            <a:r>
              <a:rPr lang="tr-TR" altLang="tr-T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tr-TR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US" altLang="tr-T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be extended</a:t>
            </a:r>
            <a:r>
              <a:rPr lang="tr-TR" altLang="tr-T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tr-TR" alt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alt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 new train schedule should be </a:t>
            </a:r>
            <a:r>
              <a:rPr lang="tr-TR" altLang="tr-TR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generated</a:t>
            </a:r>
            <a:r>
              <a:rPr lang="en-US" alt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 including section </a:t>
            </a:r>
            <a:r>
              <a:rPr lang="en-US" altLang="tr-T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tr-TR" altLang="tr-TR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SzPct val="125000"/>
              <a:buFont typeface="Wingdings 2" pitchFamily="18" charset="2"/>
              <a:buChar char=""/>
              <a:defRPr/>
            </a:pPr>
            <a:r>
              <a:rPr lang="tr-TR" sz="2200" b="1" dirty="0">
                <a:latin typeface="Arial" pitchFamily="34" charset="0"/>
                <a:cs typeface="Arial" pitchFamily="34" charset="0"/>
              </a:rPr>
              <a:t>Service rate is  </a:t>
            </a:r>
            <a:r>
              <a:rPr lang="tr-TR" sz="2200" b="1" dirty="0" err="1">
                <a:latin typeface="Arial" pitchFamily="34" charset="0"/>
                <a:cs typeface="Arial" pitchFamily="34" charset="0"/>
              </a:rPr>
              <a:t>supposed</a:t>
            </a:r>
            <a:r>
              <a:rPr lang="tr-TR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err="1">
                <a:latin typeface="Arial" pitchFamily="34" charset="0"/>
                <a:cs typeface="Arial" pitchFamily="34" charset="0"/>
              </a:rPr>
              <a:t>to</a:t>
            </a:r>
            <a:r>
              <a:rPr lang="tr-TR" sz="2200" b="1" dirty="0">
                <a:latin typeface="Arial" pitchFamily="34" charset="0"/>
                <a:cs typeface="Arial" pitchFamily="34" charset="0"/>
              </a:rPr>
              <a:t> be </a:t>
            </a:r>
            <a:r>
              <a:rPr lang="tr-TR" sz="2200" b="1" dirty="0" err="1">
                <a:latin typeface="Arial" pitchFamily="34" charset="0"/>
                <a:cs typeface="Arial" pitchFamily="34" charset="0"/>
              </a:rPr>
              <a:t>increased</a:t>
            </a:r>
            <a:r>
              <a:rPr lang="tr-TR" sz="2200" b="1" dirty="0">
                <a:latin typeface="Arial" pitchFamily="34" charset="0"/>
                <a:cs typeface="Arial" pitchFamily="34" charset="0"/>
              </a:rPr>
              <a:t> ( </a:t>
            </a:r>
            <a:r>
              <a:rPr lang="tr-TR" sz="2200" b="1" dirty="0" err="1">
                <a:latin typeface="Arial" pitchFamily="34" charset="0"/>
                <a:cs typeface="Arial" pitchFamily="34" charset="0"/>
              </a:rPr>
              <a:t>decreasing</a:t>
            </a:r>
            <a:r>
              <a:rPr lang="tr-TR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err="1">
                <a:latin typeface="Arial" pitchFamily="34" charset="0"/>
                <a:cs typeface="Arial" pitchFamily="34" charset="0"/>
              </a:rPr>
              <a:t>headways</a:t>
            </a:r>
            <a:r>
              <a:rPr lang="tr-TR" sz="2200" b="1" dirty="0">
                <a:latin typeface="Arial" pitchFamily="34" charset="0"/>
                <a:cs typeface="Arial" pitchFamily="34" charset="0"/>
              </a:rPr>
              <a:t>) </a:t>
            </a:r>
          </a:p>
          <a:p>
            <a:pPr marL="457200" indent="-457200">
              <a:buSzPct val="125000"/>
              <a:buFont typeface="Wingdings 2" pitchFamily="18" charset="2"/>
              <a:buChar char=""/>
              <a:defRPr/>
            </a:pPr>
            <a:endParaRPr lang="tr-TR" sz="2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Metin kutusu 4"/>
          <p:cNvSpPr txBox="1"/>
          <p:nvPr/>
        </p:nvSpPr>
        <p:spPr>
          <a:xfrm>
            <a:off x="692080" y="28141703"/>
            <a:ext cx="11881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25000"/>
              <a:buFont typeface="Wingdings 2" pitchFamily="18" charset="2"/>
              <a:buChar char=""/>
              <a:defRPr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The line is shared with T.C.D.D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tr-T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National Railways)</a:t>
            </a:r>
          </a:p>
          <a:p>
            <a:pPr marL="457200" indent="-457200">
              <a:buSzPct val="125000"/>
              <a:buFont typeface="Wingdings 2" pitchFamily="18" charset="2"/>
              <a:buChar char=""/>
              <a:defRPr/>
            </a:pP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Alsancak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station has </a:t>
            </a:r>
            <a: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complex structure</a:t>
            </a:r>
          </a:p>
          <a:p>
            <a:pPr marL="457200" indent="-457200">
              <a:buSzPct val="125000"/>
              <a:buFont typeface="Wingdings 2" pitchFamily="18" charset="2"/>
              <a:buChar char=""/>
              <a:defRPr/>
            </a:pPr>
            <a:r>
              <a:rPr lang="tr-TR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endParaRPr lang="tr-T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Metin kutusu 1"/>
          <p:cNvSpPr txBox="1"/>
          <p:nvPr/>
        </p:nvSpPr>
        <p:spPr>
          <a:xfrm>
            <a:off x="446053" y="9775969"/>
            <a:ext cx="71510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25000"/>
              <a:buFont typeface="Wingdings 2" pitchFamily="18" charset="2"/>
              <a:buChar char=""/>
            </a:pPr>
            <a: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began</a:t>
            </a:r>
            <a: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 in 2010</a:t>
            </a:r>
          </a:p>
          <a:p>
            <a:pPr marL="457200" indent="-457200">
              <a:buSzPct val="125000"/>
              <a:buFont typeface="Wingdings 2" pitchFamily="18" charset="2"/>
              <a:buChar char=""/>
            </a:pPr>
            <a: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 700 </a:t>
            </a:r>
            <a:r>
              <a:rPr lang="tr-TR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endParaRPr lang="tr-T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SzPct val="125000"/>
              <a:buFont typeface="Wingdings 2" pitchFamily="18" charset="2"/>
              <a:buChar char=""/>
              <a:defRPr/>
            </a:pPr>
            <a: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he most crowded commuter </a:t>
            </a:r>
            <a:r>
              <a:rPr lang="tr-TR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system in Turkey</a:t>
            </a:r>
          </a:p>
          <a:p>
            <a:pPr marL="457200" indent="-457200">
              <a:buSzPct val="125000"/>
              <a:buFont typeface="Wingdings 2" pitchFamily="18" charset="2"/>
              <a:buChar char=""/>
              <a:defRPr/>
            </a:pPr>
            <a:r>
              <a:rPr lang="tr-TR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100</a:t>
            </a:r>
            <a:r>
              <a:rPr lang="tr-TR" sz="2200" b="1" dirty="0">
                <a:latin typeface="Arial" pitchFamily="34" charset="0"/>
                <a:cs typeface="Arial" pitchFamily="34" charset="0"/>
              </a:rPr>
              <a:t>,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000</a:t>
            </a:r>
            <a:r>
              <a:rPr lang="tr-TR" sz="2200" b="1" dirty="0">
                <a:latin typeface="Arial" pitchFamily="34" charset="0"/>
                <a:cs typeface="Arial" pitchFamily="34" charset="0"/>
              </a:rPr>
              <a:t> +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passengers daily</a:t>
            </a:r>
            <a:endParaRPr lang="tr-TR" sz="22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SzPct val="125000"/>
              <a:buFont typeface="Wingdings 2" pitchFamily="18" charset="2"/>
              <a:buChar char=""/>
              <a:defRPr/>
            </a:pPr>
            <a:r>
              <a:rPr lang="tr-TR" sz="2200" b="1" dirty="0">
                <a:latin typeface="Arial" pitchFamily="34" charset="0"/>
                <a:cs typeface="Arial" pitchFamily="34" charset="0"/>
              </a:rPr>
              <a:t> total </a:t>
            </a:r>
            <a:r>
              <a:rPr lang="tr-TR" sz="2200" b="1" dirty="0" err="1">
                <a:latin typeface="Arial" pitchFamily="34" charset="0"/>
                <a:cs typeface="Arial" pitchFamily="34" charset="0"/>
              </a:rPr>
              <a:t>line</a:t>
            </a:r>
            <a:r>
              <a:rPr lang="tr-TR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err="1">
                <a:latin typeface="Arial" pitchFamily="34" charset="0"/>
                <a:cs typeface="Arial" pitchFamily="34" charset="0"/>
              </a:rPr>
              <a:t>length</a:t>
            </a:r>
            <a:r>
              <a:rPr lang="tr-TR" sz="2200" b="1" dirty="0">
                <a:latin typeface="Arial" pitchFamily="34" charset="0"/>
                <a:cs typeface="Arial" pitchFamily="34" charset="0"/>
              </a:rPr>
              <a:t> is 79 km</a:t>
            </a:r>
          </a:p>
          <a:p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Metin kutusu 2"/>
          <p:cNvSpPr txBox="1"/>
          <p:nvPr/>
        </p:nvSpPr>
        <p:spPr>
          <a:xfrm>
            <a:off x="2440736" y="6215126"/>
            <a:ext cx="25640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İZBAN A.Ş</a:t>
            </a:r>
            <a:endParaRPr lang="tr-TR" sz="30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857081"/>
              </p:ext>
            </p:extLst>
          </p:nvPr>
        </p:nvGraphicFramePr>
        <p:xfrm>
          <a:off x="763518" y="19569143"/>
          <a:ext cx="9644132" cy="2857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033"/>
                <a:gridCol w="2411033"/>
                <a:gridCol w="2411033"/>
                <a:gridCol w="2411033"/>
              </a:tblGrid>
              <a:tr h="733388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</a:t>
                      </a:r>
                      <a:r>
                        <a:rPr lang="tr-TR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Interval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41" marB="4574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Headway</a:t>
                      </a:r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tr-TR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section</a:t>
                      </a:r>
                      <a:r>
                        <a:rPr lang="tr-TR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41" marB="4574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Headway</a:t>
                      </a:r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tr-TR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section</a:t>
                      </a:r>
                      <a:r>
                        <a:rPr lang="tr-TR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</a:t>
                      </a:r>
                      <a:endParaRPr lang="tr-TR" sz="1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2" marR="91412" marT="45741" marB="4574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Headway</a:t>
                      </a:r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tr-TR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section</a:t>
                      </a:r>
                      <a:r>
                        <a:rPr lang="tr-TR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  <a:endParaRPr lang="tr-TR" sz="1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08" marR="91408" marT="45741" marB="45741">
                    <a:solidFill>
                      <a:srgbClr val="FFFF99"/>
                    </a:solidFill>
                  </a:tcPr>
                </a:tc>
              </a:tr>
              <a:tr h="424826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05:30 – 08:55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</a:t>
                      </a:r>
                      <a:r>
                        <a:rPr lang="tr-TR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2" marR="91412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r>
                        <a:rPr lang="tr-TR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2" marR="91412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</a:t>
                      </a:r>
                      <a:r>
                        <a:rPr lang="tr-TR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08" marR="91408" marT="45749" marB="45749"/>
                </a:tc>
              </a:tr>
              <a:tr h="424826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09:07 – 16:33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</a:t>
                      </a:r>
                      <a:r>
                        <a:rPr lang="tr-TR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2" marR="91412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</a:t>
                      </a:r>
                      <a:r>
                        <a:rPr lang="tr-TR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2" marR="91412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</a:t>
                      </a:r>
                      <a:r>
                        <a:rPr lang="tr-TR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08" marR="91408" marT="45749" marB="45749"/>
                </a:tc>
              </a:tr>
              <a:tr h="424826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16:43</a:t>
                      </a:r>
                      <a:r>
                        <a:rPr lang="tr-TR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19:55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</a:t>
                      </a:r>
                      <a:r>
                        <a:rPr lang="tr-TR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2" marR="91412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r>
                        <a:rPr lang="tr-TR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2" marR="91412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</a:t>
                      </a:r>
                      <a:r>
                        <a:rPr lang="tr-TR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08" marR="91408" marT="45749" marB="45749"/>
                </a:tc>
              </a:tr>
              <a:tr h="424826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20:08 – 22:20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</a:t>
                      </a:r>
                      <a:r>
                        <a:rPr lang="tr-TR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2" marR="91412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</a:t>
                      </a:r>
                      <a:r>
                        <a:rPr lang="tr-TR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2" marR="91412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</a:t>
                      </a:r>
                      <a:r>
                        <a:rPr lang="tr-TR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08" marR="91408" marT="45749" marB="45749"/>
                </a:tc>
              </a:tr>
              <a:tr h="424826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22:44 – 00:00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</a:t>
                      </a:r>
                      <a:r>
                        <a:rPr lang="tr-TR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2" marR="91412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</a:t>
                      </a:r>
                      <a:r>
                        <a:rPr lang="tr-TR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2" marR="91412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</a:t>
                      </a:r>
                      <a:r>
                        <a:rPr lang="tr-TR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08" marR="91408" marT="45749" marB="45749"/>
                </a:tc>
              </a:tr>
            </a:tbl>
          </a:graphicData>
        </a:graphic>
      </p:graphicFrame>
      <p:sp>
        <p:nvSpPr>
          <p:cNvPr id="32" name="TextBox 22"/>
          <p:cNvSpPr txBox="1">
            <a:spLocks noChangeArrowheads="1"/>
          </p:cNvSpPr>
          <p:nvPr/>
        </p:nvSpPr>
        <p:spPr bwMode="auto">
          <a:xfrm>
            <a:off x="13979548" y="26784381"/>
            <a:ext cx="6841336" cy="64633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tr-TR"/>
            </a:defPPr>
            <a:lvl1pPr indent="0" algn="ctr">
              <a:spcBef>
                <a:spcPct val="0"/>
              </a:spcBef>
              <a:buFont typeface="Arial" charset="0"/>
              <a:buNone/>
              <a:defRPr sz="3600">
                <a:solidFill>
                  <a:schemeClr val="bg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tr-TR" altLang="tr-TR" dirty="0" smtClean="0"/>
              <a:t>LITERATURE REVIEW</a:t>
            </a:r>
            <a:endParaRPr lang="tr-TR" altLang="tr-TR" dirty="0"/>
          </a:p>
        </p:txBody>
      </p:sp>
      <p:sp>
        <p:nvSpPr>
          <p:cNvPr id="33" name="Metin kutusu 4"/>
          <p:cNvSpPr txBox="1"/>
          <p:nvPr/>
        </p:nvSpPr>
        <p:spPr>
          <a:xfrm>
            <a:off x="13858972" y="27570199"/>
            <a:ext cx="7527828" cy="2625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25000"/>
              <a:buFont typeface="Wingdings 2" pitchFamily="18" charset="2"/>
              <a:buChar char=""/>
              <a:defRPr/>
            </a:pP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Wang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Y., De </a:t>
            </a: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Schutter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B., </a:t>
            </a: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Van den </a:t>
            </a: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Boom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T., </a:t>
            </a:r>
            <a:r>
              <a:rPr lang="tr-TR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Origin</a:t>
            </a:r>
            <a:r>
              <a:rPr lang="tr-T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Destination</a:t>
            </a:r>
            <a:r>
              <a:rPr lang="tr-T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Depended</a:t>
            </a:r>
            <a:r>
              <a:rPr lang="tr-T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Train</a:t>
            </a:r>
            <a:r>
              <a:rPr lang="tr-T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Scheduling</a:t>
            </a:r>
            <a:r>
              <a:rPr lang="tr-T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Problem </a:t>
            </a:r>
            <a:r>
              <a:rPr lang="tr-TR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tr-T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Stop-</a:t>
            </a:r>
            <a:r>
              <a:rPr lang="tr-TR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Skipping</a:t>
            </a:r>
            <a:r>
              <a:rPr lang="tr-T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tr-T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Urban </a:t>
            </a:r>
            <a:r>
              <a:rPr lang="tr-TR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Rail</a:t>
            </a:r>
            <a:r>
              <a:rPr lang="tr-T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Transit </a:t>
            </a:r>
            <a:r>
              <a:rPr lang="tr-TR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Proceedings</a:t>
            </a:r>
            <a:r>
              <a:rPr lang="tr-T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93rd </a:t>
            </a:r>
            <a:r>
              <a:rPr lang="tr-TR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Annual</a:t>
            </a:r>
            <a:r>
              <a:rPr lang="tr-T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  <a:r>
              <a:rPr lang="tr-T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  <a:r>
              <a:rPr lang="tr-T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tr-T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Board,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2014.</a:t>
            </a:r>
          </a:p>
          <a:p>
            <a:pPr marL="457200" indent="-457200">
              <a:buSzPct val="125000"/>
              <a:buFont typeface="Wingdings 2" pitchFamily="18" charset="2"/>
              <a:buChar char=""/>
              <a:defRPr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C.A. </a:t>
            </a: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Brebbia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N. </a:t>
            </a: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Tomii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P. </a:t>
            </a: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Tzieropoulos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J.M. Mera, </a:t>
            </a:r>
            <a:r>
              <a:rPr lang="tr-TR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Computers</a:t>
            </a:r>
            <a:r>
              <a:rPr lang="tr-T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Railways</a:t>
            </a:r>
            <a:r>
              <a:rPr lang="tr-T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XIV-  </a:t>
            </a:r>
            <a:r>
              <a:rPr lang="tr-TR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Railway</a:t>
            </a:r>
            <a:r>
              <a:rPr lang="tr-T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tr-T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r>
              <a:rPr lang="tr-T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  <a:r>
              <a:rPr lang="tr-T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WIT </a:t>
            </a:r>
            <a:r>
              <a:rPr lang="tr-TR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tr-T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2014.</a:t>
            </a:r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22"/>
          <p:cNvSpPr txBox="1">
            <a:spLocks noChangeArrowheads="1"/>
          </p:cNvSpPr>
          <p:nvPr/>
        </p:nvSpPr>
        <p:spPr bwMode="auto">
          <a:xfrm>
            <a:off x="13702199" y="6300418"/>
            <a:ext cx="7037630" cy="64633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tr-TR"/>
            </a:defPPr>
            <a:lvl1pPr indent="0" algn="ctr">
              <a:spcBef>
                <a:spcPct val="0"/>
              </a:spcBef>
              <a:buFont typeface="Arial" charset="0"/>
              <a:buNone/>
              <a:defRPr sz="3600">
                <a:solidFill>
                  <a:schemeClr val="bg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tr-TR" altLang="tr-TR" dirty="0" smtClean="0"/>
              <a:t>SOLUTION METHODOLOGY</a:t>
            </a:r>
            <a:endParaRPr lang="tr-TR" altLang="tr-TR" dirty="0"/>
          </a:p>
        </p:txBody>
      </p:sp>
      <p:sp>
        <p:nvSpPr>
          <p:cNvPr id="35" name="TextBox 22"/>
          <p:cNvSpPr txBox="1">
            <a:spLocks noChangeArrowheads="1"/>
          </p:cNvSpPr>
          <p:nvPr/>
        </p:nvSpPr>
        <p:spPr bwMode="auto">
          <a:xfrm>
            <a:off x="1763650" y="23498233"/>
            <a:ext cx="7676214" cy="64633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tr-TR"/>
            </a:defPPr>
            <a:lvl1pPr indent="0" algn="ctr">
              <a:spcBef>
                <a:spcPct val="0"/>
              </a:spcBef>
              <a:buFont typeface="Arial" charset="0"/>
              <a:buNone/>
              <a:defRPr sz="3600">
                <a:solidFill>
                  <a:schemeClr val="bg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tr-TR" altLang="tr-TR" dirty="0"/>
              <a:t>PERFORMANCE MEASURES</a:t>
            </a:r>
          </a:p>
        </p:txBody>
      </p:sp>
      <p:sp>
        <p:nvSpPr>
          <p:cNvPr id="37" name="Metin kutusu 4"/>
          <p:cNvSpPr txBox="1"/>
          <p:nvPr/>
        </p:nvSpPr>
        <p:spPr>
          <a:xfrm>
            <a:off x="620642" y="24926993"/>
            <a:ext cx="92155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25000"/>
              <a:buFont typeface="Wingdings 2" pitchFamily="18" charset="2"/>
              <a:buChar char=""/>
              <a:defRPr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tr-TR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tr-T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trains</a:t>
            </a:r>
            <a:r>
              <a:rPr lang="tr-T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tr-T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tr-T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tr-T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policies</a:t>
            </a:r>
            <a:endParaRPr lang="tr-TR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SzPct val="125000"/>
              <a:buFont typeface="Wingdings 2" pitchFamily="18" charset="2"/>
              <a:buChar char=""/>
              <a:defRPr/>
            </a:pPr>
            <a:r>
              <a:rPr lang="tr-T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tr-TR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lang="tr-T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time (</a:t>
            </a:r>
            <a:r>
              <a:rPr lang="tr-TR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tr-T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time) </a:t>
            </a:r>
            <a:r>
              <a:rPr lang="tr-TR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tr-T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tr-TR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passenger</a:t>
            </a:r>
            <a:r>
              <a:rPr lang="tr-T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travels</a:t>
            </a:r>
            <a:r>
              <a:rPr lang="tr-T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tr-T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terminuses</a:t>
            </a:r>
            <a:endParaRPr lang="tr-T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8" name="Tabl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541528"/>
              </p:ext>
            </p:extLst>
          </p:nvPr>
        </p:nvGraphicFramePr>
        <p:xfrm>
          <a:off x="396256" y="12906794"/>
          <a:ext cx="7632846" cy="30959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4282"/>
                <a:gridCol w="2544282"/>
                <a:gridCol w="2544282"/>
              </a:tblGrid>
              <a:tr h="634996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</a:t>
                      </a:r>
                      <a:r>
                        <a:rPr lang="tr-TR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Interval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33" marB="45733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Headway</a:t>
                      </a:r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tr-TR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tr-TR" sz="1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section</a:t>
                      </a:r>
                      <a:r>
                        <a:rPr lang="tr-TR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33" marB="45733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9523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Headway</a:t>
                      </a:r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tr-TR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ctr" defTabSz="29523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section</a:t>
                      </a:r>
                      <a:r>
                        <a:rPr lang="tr-TR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</a:t>
                      </a:r>
                      <a:endParaRPr lang="tr-TR" sz="1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91178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05:30 – 08:55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tr-TR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tr-TR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86" marR="91486" marT="45733" marB="45733" anchor="ctr"/>
                </a:tc>
              </a:tr>
              <a:tr h="491178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09:07 – 16:33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r>
                        <a:rPr lang="tr-TR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tr-TR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86" marR="91486" marT="45733" marB="45733" anchor="ctr"/>
                </a:tc>
              </a:tr>
              <a:tr h="491178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16:43</a:t>
                      </a:r>
                      <a:r>
                        <a:rPr lang="tr-TR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19:55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</a:t>
                      </a:r>
                      <a:r>
                        <a:rPr lang="tr-TR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tr-TR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86" marR="91486" marT="45733" marB="45733" anchor="ctr"/>
                </a:tc>
              </a:tr>
              <a:tr h="491178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20:08 – 22:20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</a:t>
                      </a:r>
                      <a:r>
                        <a:rPr lang="tr-TR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</a:t>
                      </a:r>
                      <a:r>
                        <a:rPr lang="tr-TR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86" marR="91486" marT="45733" marB="45733" anchor="ctr"/>
                </a:tc>
              </a:tr>
              <a:tr h="491178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22:44 – 00:00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</a:t>
                      </a:r>
                      <a:r>
                        <a:rPr lang="tr-TR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</a:t>
                      </a:r>
                      <a:r>
                        <a:rPr lang="tr-TR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tr-T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86" marR="91486" marT="45733" marB="45733" anchor="ctr"/>
                </a:tc>
              </a:tr>
            </a:tbl>
          </a:graphicData>
        </a:graphic>
      </p:graphicFrame>
      <p:pic>
        <p:nvPicPr>
          <p:cNvPr id="145" name="Picture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273115" y="9767847"/>
            <a:ext cx="7750175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693928" y="12196722"/>
            <a:ext cx="4410075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" name="TextBox 7"/>
          <p:cNvSpPr txBox="1">
            <a:spLocks noChangeArrowheads="1"/>
          </p:cNvSpPr>
          <p:nvPr/>
        </p:nvSpPr>
        <p:spPr bwMode="auto">
          <a:xfrm>
            <a:off x="14693928" y="9424947"/>
            <a:ext cx="1295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600"/>
              <a:t>System Time</a:t>
            </a:r>
          </a:p>
        </p:txBody>
      </p:sp>
      <p:sp>
        <p:nvSpPr>
          <p:cNvPr id="148" name="TextBox 11"/>
          <p:cNvSpPr txBox="1">
            <a:spLocks noChangeArrowheads="1"/>
          </p:cNvSpPr>
          <p:nvPr/>
        </p:nvSpPr>
        <p:spPr bwMode="auto">
          <a:xfrm>
            <a:off x="18437253" y="9424947"/>
            <a:ext cx="2089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600"/>
              <a:t>Number of Passengers</a:t>
            </a:r>
          </a:p>
        </p:txBody>
      </p:sp>
      <p:sp>
        <p:nvSpPr>
          <p:cNvPr id="149" name="TextBox 12"/>
          <p:cNvSpPr txBox="1">
            <a:spLocks noChangeArrowheads="1"/>
          </p:cNvSpPr>
          <p:nvPr/>
        </p:nvSpPr>
        <p:spPr bwMode="auto">
          <a:xfrm>
            <a:off x="15278128" y="11861760"/>
            <a:ext cx="32400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600"/>
              <a:t>System Time*Number of Passengers</a:t>
            </a:r>
          </a:p>
        </p:txBody>
      </p:sp>
      <p:sp>
        <p:nvSpPr>
          <p:cNvPr id="152" name="Metin kutusu 4"/>
          <p:cNvSpPr txBox="1"/>
          <p:nvPr/>
        </p:nvSpPr>
        <p:spPr>
          <a:xfrm>
            <a:off x="12479350" y="8567691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25000"/>
              <a:defRPr/>
            </a:pPr>
            <a:r>
              <a:rPr lang="tr-TR" sz="1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tr-TR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SystemTime</a:t>
            </a:r>
            <a:r>
              <a:rPr lang="tr-TR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</a:t>
            </a:r>
            <a:r>
              <a:rPr lang="tr-TR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Passenger</a:t>
            </a:r>
            <a:r>
              <a:rPr lang="tr-TR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=  </a:t>
            </a:r>
            <a:endParaRPr lang="tr-TR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Metin kutusu 4"/>
          <p:cNvSpPr txBox="1"/>
          <p:nvPr/>
        </p:nvSpPr>
        <p:spPr>
          <a:xfrm>
            <a:off x="16837068" y="8353377"/>
            <a:ext cx="4549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25000"/>
              <a:defRPr/>
            </a:pPr>
            <a:r>
              <a:rPr lang="tr-TR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tr-TR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Time)*(</a:t>
            </a:r>
            <a:r>
              <a:rPr lang="tr-TR" sz="1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tr-TR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1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Passengers</a:t>
            </a:r>
            <a:r>
              <a:rPr lang="tr-TR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tr-TR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5" name="154 Düz Bağlayıcı"/>
          <p:cNvCxnSpPr/>
          <p:nvPr/>
        </p:nvCxnSpPr>
        <p:spPr>
          <a:xfrm>
            <a:off x="16765630" y="8782005"/>
            <a:ext cx="440685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Metin kutusu 4"/>
          <p:cNvSpPr txBox="1"/>
          <p:nvPr/>
        </p:nvSpPr>
        <p:spPr>
          <a:xfrm>
            <a:off x="16765630" y="8782005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SzPct val="125000"/>
              <a:defRPr/>
            </a:pPr>
            <a:r>
              <a:rPr lang="tr-TR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tr-TR" sz="1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tr-TR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1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Passengers</a:t>
            </a:r>
            <a:endParaRPr lang="tr-TR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TextBox 22"/>
          <p:cNvSpPr txBox="1">
            <a:spLocks noChangeArrowheads="1"/>
          </p:cNvSpPr>
          <p:nvPr/>
        </p:nvSpPr>
        <p:spPr bwMode="auto">
          <a:xfrm>
            <a:off x="2263716" y="26998695"/>
            <a:ext cx="6841336" cy="64633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tr-TR"/>
            </a:defPPr>
            <a:lvl1pPr indent="0" algn="ctr">
              <a:spcBef>
                <a:spcPct val="0"/>
              </a:spcBef>
              <a:buFont typeface="Arial" charset="0"/>
              <a:buNone/>
              <a:defRPr sz="3600">
                <a:solidFill>
                  <a:schemeClr val="bg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tr-TR" altLang="tr-TR" dirty="0" smtClean="0"/>
              <a:t>PLANNING FACTORS</a:t>
            </a:r>
            <a:endParaRPr lang="tr-TR" altLang="tr-TR" dirty="0"/>
          </a:p>
        </p:txBody>
      </p:sp>
      <p:graphicFrame>
        <p:nvGraphicFramePr>
          <p:cNvPr id="157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487059"/>
              </p:ext>
            </p:extLst>
          </p:nvPr>
        </p:nvGraphicFramePr>
        <p:xfrm>
          <a:off x="13141672" y="20140647"/>
          <a:ext cx="8005458" cy="50084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4243"/>
                <a:gridCol w="1334243"/>
                <a:gridCol w="1334243"/>
                <a:gridCol w="1334243"/>
                <a:gridCol w="1334243"/>
                <a:gridCol w="1334243"/>
              </a:tblGrid>
              <a:tr h="1362647"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Policies</a:t>
                      </a:r>
                      <a:endParaRPr lang="tr-TR" sz="1600" b="1" dirty="0"/>
                    </a:p>
                  </a:txBody>
                  <a:tcPr marL="91447" marR="91447" marT="45718" marB="45718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Average</a:t>
                      </a:r>
                      <a:r>
                        <a:rPr lang="tr-TR" sz="1600" b="1" baseline="0" dirty="0" smtClean="0"/>
                        <a:t> </a:t>
                      </a:r>
                      <a:r>
                        <a:rPr lang="tr-TR" sz="1600" b="1" dirty="0" smtClean="0"/>
                        <a:t>Travel Time per Passenger (A)</a:t>
                      </a:r>
                      <a:endParaRPr lang="tr-TR" sz="1600" b="1" dirty="0"/>
                    </a:p>
                  </a:txBody>
                  <a:tcPr marL="91447" marR="91447" marT="45718" marB="4571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Average</a:t>
                      </a:r>
                      <a:r>
                        <a:rPr lang="tr-TR" sz="1600" b="1" baseline="0" dirty="0" smtClean="0"/>
                        <a:t> Waiting Time per Passenger (B)</a:t>
                      </a:r>
                      <a:endParaRPr lang="tr-TR" sz="1600" b="1" dirty="0"/>
                    </a:p>
                  </a:txBody>
                  <a:tcPr marL="91447" marR="91447" marT="45718" marB="45718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Average</a:t>
                      </a:r>
                      <a:r>
                        <a:rPr lang="tr-TR" sz="1600" b="1" baseline="0" dirty="0" smtClean="0"/>
                        <a:t> System Time per Passenger (A+B)</a:t>
                      </a:r>
                      <a:endParaRPr lang="tr-TR" sz="1600" b="1" dirty="0"/>
                    </a:p>
                  </a:txBody>
                  <a:tcPr marL="91447" marR="91447" marT="45718" marB="45718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Improvement</a:t>
                      </a:r>
                      <a:r>
                        <a:rPr lang="tr-TR" sz="1600" b="1" baseline="0" dirty="0" smtClean="0"/>
                        <a:t> Rate of Avg. System Time </a:t>
                      </a:r>
                      <a:endParaRPr lang="tr-TR" sz="1600" b="1" dirty="0"/>
                    </a:p>
                  </a:txBody>
                  <a:tcPr marL="91447" marR="91447" marT="45718" marB="4571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Improvement Rate of Avg. Waiting</a:t>
                      </a:r>
                      <a:r>
                        <a:rPr lang="tr-TR" sz="1600" b="1" baseline="0" dirty="0" smtClean="0"/>
                        <a:t> </a:t>
                      </a:r>
                      <a:r>
                        <a:rPr lang="tr-TR" sz="1600" b="1" dirty="0" smtClean="0"/>
                        <a:t>Time</a:t>
                      </a:r>
                      <a:endParaRPr lang="tr-TR" sz="1600" b="1" dirty="0"/>
                    </a:p>
                  </a:txBody>
                  <a:tcPr marL="91447" marR="91447" marT="45718" marB="45718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02098"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Alternative Policy 3</a:t>
                      </a:r>
                      <a:endParaRPr lang="tr-TR" sz="1600" b="1" dirty="0"/>
                    </a:p>
                  </a:txBody>
                  <a:tcPr marL="91447" marR="91447"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 smtClean="0">
                          <a:effectLst/>
                        </a:rPr>
                        <a:t>30.68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 smtClean="0">
                          <a:effectLst/>
                        </a:rPr>
                        <a:t>2.53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 smtClean="0">
                          <a:effectLst/>
                        </a:rPr>
                        <a:t>33.22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3.3%</a:t>
                      </a:r>
                      <a:endParaRPr lang="tr-TR" sz="1600" b="1" dirty="0"/>
                    </a:p>
                  </a:txBody>
                  <a:tcPr marL="91447" marR="91447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baseline="0" dirty="0" smtClean="0"/>
                        <a:t>30.3%</a:t>
                      </a:r>
                      <a:endParaRPr lang="tr-TR" sz="1600" b="1" dirty="0"/>
                    </a:p>
                  </a:txBody>
                  <a:tcPr marL="91447" marR="91447" marT="45718" marB="45718" anchor="ctr"/>
                </a:tc>
              </a:tr>
              <a:tr h="602098"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Alternative</a:t>
                      </a:r>
                      <a:r>
                        <a:rPr lang="tr-TR" sz="1600" b="1" baseline="0" dirty="0" smtClean="0"/>
                        <a:t> Policy 2</a:t>
                      </a:r>
                      <a:endParaRPr lang="tr-TR" sz="1600" b="1" dirty="0"/>
                    </a:p>
                  </a:txBody>
                  <a:tcPr marL="91447" marR="91447"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 smtClean="0">
                          <a:effectLst/>
                        </a:rPr>
                        <a:t>30.68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 smtClean="0">
                          <a:effectLst/>
                        </a:rPr>
                        <a:t>2.63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 smtClean="0">
                          <a:effectLst/>
                        </a:rPr>
                        <a:t>33.31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3%</a:t>
                      </a:r>
                      <a:endParaRPr lang="tr-TR" sz="1600" b="1" dirty="0"/>
                    </a:p>
                  </a:txBody>
                  <a:tcPr marL="91447" marR="91447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27.7%</a:t>
                      </a:r>
                      <a:endParaRPr lang="tr-TR" sz="1600" b="1" dirty="0"/>
                    </a:p>
                  </a:txBody>
                  <a:tcPr marL="91447" marR="91447" marT="45718" marB="45718" anchor="ctr"/>
                </a:tc>
              </a:tr>
              <a:tr h="635316"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Alternative</a:t>
                      </a:r>
                      <a:r>
                        <a:rPr lang="tr-TR" sz="1600" b="1" baseline="0" dirty="0" smtClean="0"/>
                        <a:t> Policy 3.1</a:t>
                      </a:r>
                      <a:endParaRPr lang="tr-TR" sz="1600" b="1" dirty="0"/>
                    </a:p>
                  </a:txBody>
                  <a:tcPr marL="91447" marR="91447"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 smtClean="0">
                          <a:effectLst/>
                        </a:rPr>
                        <a:t>30.68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 smtClean="0">
                          <a:effectLst/>
                        </a:rPr>
                        <a:t>2.81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 smtClean="0">
                          <a:effectLst/>
                        </a:rPr>
                        <a:t>33.49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2.4%</a:t>
                      </a:r>
                      <a:endParaRPr lang="tr-TR" sz="1600" b="1" dirty="0"/>
                    </a:p>
                  </a:txBody>
                  <a:tcPr marL="91447" marR="91447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22.7%</a:t>
                      </a:r>
                      <a:endParaRPr lang="tr-TR" sz="1600" b="1" dirty="0"/>
                    </a:p>
                  </a:txBody>
                  <a:tcPr marL="91447" marR="91447" marT="45718" marB="45718" anchor="ctr"/>
                </a:tc>
              </a:tr>
              <a:tr h="602098"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Current</a:t>
                      </a:r>
                      <a:r>
                        <a:rPr lang="tr-TR" sz="1600" b="1" baseline="0" dirty="0" smtClean="0"/>
                        <a:t> Policy</a:t>
                      </a:r>
                      <a:endParaRPr lang="tr-TR" sz="1600" b="1" dirty="0"/>
                    </a:p>
                  </a:txBody>
                  <a:tcPr marL="91447" marR="91447"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 smtClean="0">
                          <a:effectLst/>
                        </a:rPr>
                        <a:t>30.68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 smtClean="0">
                          <a:effectLst/>
                        </a:rPr>
                        <a:t>3.64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 smtClean="0">
                          <a:effectLst/>
                        </a:rPr>
                        <a:t>34.32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0%</a:t>
                      </a:r>
                      <a:endParaRPr lang="tr-TR" sz="1600" b="1" dirty="0"/>
                    </a:p>
                  </a:txBody>
                  <a:tcPr marL="91447" marR="91447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0%</a:t>
                      </a:r>
                      <a:endParaRPr lang="tr-TR" sz="1600" b="1" dirty="0"/>
                    </a:p>
                  </a:txBody>
                  <a:tcPr marL="91447" marR="91447" marT="45718" marB="45718" anchor="ctr"/>
                </a:tc>
              </a:tr>
              <a:tr h="602098"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Alternative</a:t>
                      </a:r>
                      <a:r>
                        <a:rPr lang="tr-TR" sz="1600" b="1" baseline="0" dirty="0" smtClean="0"/>
                        <a:t> Policy 3.2</a:t>
                      </a:r>
                      <a:endParaRPr lang="tr-TR" sz="1600" b="1" dirty="0"/>
                    </a:p>
                  </a:txBody>
                  <a:tcPr marL="91447" marR="91447"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 smtClean="0">
                          <a:effectLst/>
                        </a:rPr>
                        <a:t>30.68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 smtClean="0">
                          <a:effectLst/>
                        </a:rPr>
                        <a:t>3.97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 smtClean="0">
                          <a:effectLst/>
                        </a:rPr>
                        <a:t>34.66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smtClean="0"/>
                        <a:t>- 0.9</a:t>
                      </a:r>
                      <a:r>
                        <a:rPr lang="tr-TR" sz="1600" b="1" dirty="0" smtClean="0"/>
                        <a:t>%</a:t>
                      </a:r>
                      <a:endParaRPr lang="tr-TR" sz="1600" b="1" dirty="0" smtClean="0"/>
                    </a:p>
                  </a:txBody>
                  <a:tcPr marL="91447" marR="91447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-</a:t>
                      </a:r>
                      <a:r>
                        <a:rPr lang="tr-TR" sz="1600" b="1" baseline="0" dirty="0" smtClean="0"/>
                        <a:t> </a:t>
                      </a:r>
                      <a:r>
                        <a:rPr lang="tr-TR" sz="1600" b="1" dirty="0" smtClean="0"/>
                        <a:t>9.1%</a:t>
                      </a:r>
                      <a:endParaRPr lang="tr-TR" sz="1600" b="1" dirty="0"/>
                    </a:p>
                  </a:txBody>
                  <a:tcPr marL="91447" marR="91447" marT="45718" marB="45718" anchor="ctr"/>
                </a:tc>
              </a:tr>
              <a:tr h="602098"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Alternative Policy 1</a:t>
                      </a:r>
                      <a:endParaRPr lang="tr-TR" sz="1600" b="1" dirty="0"/>
                    </a:p>
                  </a:txBody>
                  <a:tcPr marL="91447" marR="91447"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 smtClean="0">
                          <a:effectLst/>
                        </a:rPr>
                        <a:t>30.68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 smtClean="0">
                          <a:effectLst/>
                        </a:rPr>
                        <a:t>4.15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 smtClean="0">
                          <a:effectLst/>
                        </a:rPr>
                        <a:t>34.83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- 1.4%</a:t>
                      </a:r>
                      <a:endParaRPr lang="tr-TR" sz="1600" b="1" dirty="0"/>
                    </a:p>
                  </a:txBody>
                  <a:tcPr marL="91447" marR="91447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-</a:t>
                      </a:r>
                      <a:r>
                        <a:rPr lang="tr-TR" sz="1600" b="1" baseline="0" dirty="0" smtClean="0"/>
                        <a:t> 13.9%</a:t>
                      </a:r>
                      <a:endParaRPr lang="tr-TR" sz="1600" b="1" dirty="0"/>
                    </a:p>
                  </a:txBody>
                  <a:tcPr marL="91447" marR="91447" marT="45718" marB="45718" anchor="ctr"/>
                </a:tc>
              </a:tr>
            </a:tbl>
          </a:graphicData>
        </a:graphic>
      </p:graphicFrame>
      <p:sp>
        <p:nvSpPr>
          <p:cNvPr id="161" name="TextBox 22"/>
          <p:cNvSpPr txBox="1">
            <a:spLocks noChangeArrowheads="1"/>
          </p:cNvSpPr>
          <p:nvPr/>
        </p:nvSpPr>
        <p:spPr bwMode="auto">
          <a:xfrm>
            <a:off x="15336870" y="19211953"/>
            <a:ext cx="3895393" cy="64633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tr-TR"/>
            </a:defPPr>
            <a:lvl1pPr indent="0" algn="ctr">
              <a:spcBef>
                <a:spcPct val="0"/>
              </a:spcBef>
              <a:buFont typeface="Arial" charset="0"/>
              <a:buNone/>
              <a:defRPr sz="3600">
                <a:solidFill>
                  <a:schemeClr val="bg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tr-TR" altLang="tr-TR" dirty="0" smtClean="0"/>
              <a:t>COMPARISON</a:t>
            </a:r>
            <a:endParaRPr lang="tr-TR" altLang="tr-TR" dirty="0"/>
          </a:p>
        </p:txBody>
      </p:sp>
      <p:graphicFrame>
        <p:nvGraphicFramePr>
          <p:cNvPr id="162" name="Chart 7"/>
          <p:cNvGraphicFramePr>
            <a:graphicFrameLocks/>
          </p:cNvGraphicFramePr>
          <p:nvPr/>
        </p:nvGraphicFramePr>
        <p:xfrm>
          <a:off x="13193730" y="14997111"/>
          <a:ext cx="7545590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66" name="Metin kutusu 4"/>
          <p:cNvSpPr txBox="1"/>
          <p:nvPr/>
        </p:nvSpPr>
        <p:spPr>
          <a:xfrm>
            <a:off x="13836672" y="25784249"/>
            <a:ext cx="921550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25000"/>
              <a:buFont typeface="Wingdings 2" pitchFamily="18" charset="2"/>
              <a:buChar char=""/>
              <a:defRPr/>
            </a:pPr>
            <a:r>
              <a:rPr lang="tr-TR" sz="2200" b="1" dirty="0" err="1" smtClean="0">
                <a:latin typeface="Arial" pitchFamily="34" charset="0"/>
                <a:cs typeface="Arial" pitchFamily="34" charset="0"/>
              </a:rPr>
              <a:t>Improvement</a:t>
            </a:r>
            <a:r>
              <a:rPr lang="tr-TR" sz="2200" b="1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200" b="1" dirty="0" err="1" smtClean="0">
                <a:latin typeface="Arial" pitchFamily="34" charset="0"/>
                <a:cs typeface="Arial" pitchFamily="34" charset="0"/>
              </a:rPr>
              <a:t>Average</a:t>
            </a:r>
            <a:r>
              <a:rPr lang="tr-TR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err="1" smtClean="0">
                <a:latin typeface="Arial" pitchFamily="34" charset="0"/>
                <a:cs typeface="Arial" pitchFamily="34" charset="0"/>
              </a:rPr>
              <a:t>Waiting</a:t>
            </a:r>
            <a:r>
              <a:rPr lang="tr-TR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smtClean="0">
                <a:latin typeface="Arial" pitchFamily="34" charset="0"/>
                <a:cs typeface="Arial" pitchFamily="34" charset="0"/>
              </a:rPr>
              <a:t>time = 30.3</a:t>
            </a:r>
            <a:r>
              <a:rPr lang="tr-TR" sz="2200" b="1" dirty="0" smtClean="0">
                <a:latin typeface="Arial" pitchFamily="34" charset="0"/>
                <a:cs typeface="Arial" pitchFamily="34" charset="0"/>
              </a:rPr>
              <a:t>%</a:t>
            </a:r>
          </a:p>
          <a:p>
            <a:pPr marL="457200" indent="-457200">
              <a:buSzPct val="125000"/>
              <a:buFont typeface="Wingdings 2" pitchFamily="18" charset="2"/>
              <a:buChar char=""/>
              <a:defRPr/>
            </a:pPr>
            <a:r>
              <a:rPr lang="tr-TR" sz="2200" b="1" dirty="0" err="1" smtClean="0">
                <a:latin typeface="Arial" pitchFamily="34" charset="0"/>
                <a:cs typeface="Arial" pitchFamily="34" charset="0"/>
              </a:rPr>
              <a:t>Improvement</a:t>
            </a:r>
            <a:r>
              <a:rPr lang="tr-TR" sz="2200" b="1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2200" b="1" dirty="0" err="1" smtClean="0">
                <a:latin typeface="Arial" pitchFamily="34" charset="0"/>
                <a:cs typeface="Arial" pitchFamily="34" charset="0"/>
              </a:rPr>
              <a:t>Average</a:t>
            </a:r>
            <a:r>
              <a:rPr lang="tr-TR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err="1" smtClean="0">
                <a:latin typeface="Arial" pitchFamily="34" charset="0"/>
                <a:cs typeface="Arial" pitchFamily="34" charset="0"/>
              </a:rPr>
              <a:t>System</a:t>
            </a:r>
            <a:r>
              <a:rPr lang="tr-TR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smtClean="0">
                <a:latin typeface="Arial" pitchFamily="34" charset="0"/>
                <a:cs typeface="Arial" pitchFamily="34" charset="0"/>
              </a:rPr>
              <a:t>time = 3.3</a:t>
            </a:r>
            <a:r>
              <a:rPr lang="tr-TR" sz="2200" b="1" dirty="0" smtClean="0">
                <a:latin typeface="Arial" pitchFamily="34" charset="0"/>
                <a:cs typeface="Arial" pitchFamily="34" charset="0"/>
              </a:rPr>
              <a:t>%</a:t>
            </a:r>
          </a:p>
          <a:p>
            <a:pPr marL="457200" indent="-457200">
              <a:buSzPct val="125000"/>
              <a:defRPr/>
            </a:pPr>
            <a:endParaRPr lang="tr-TR" sz="22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SzPct val="125000"/>
              <a:buFont typeface="Wingdings 2" pitchFamily="18" charset="2"/>
              <a:buChar char=""/>
              <a:defRPr/>
            </a:pPr>
            <a:endParaRPr lang="tr-TR" sz="22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SzPct val="125000"/>
              <a:buFont typeface="Wingdings 2" pitchFamily="18" charset="2"/>
              <a:buChar char=""/>
              <a:defRPr/>
            </a:pPr>
            <a:endParaRPr lang="tr-TR" sz="2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467</Words>
  <Application>Microsoft Office PowerPoint</Application>
  <PresentationFormat>Custom</PresentationFormat>
  <Paragraphs>125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ahmet</dc:creator>
  <cp:lastModifiedBy>Damla Kizilay</cp:lastModifiedBy>
  <cp:revision>18</cp:revision>
  <dcterms:created xsi:type="dcterms:W3CDTF">2015-01-05T23:15:31Z</dcterms:created>
  <dcterms:modified xsi:type="dcterms:W3CDTF">2015-06-10T10:17:25Z</dcterms:modified>
</cp:coreProperties>
</file>