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3"/>
  </p:handoutMasterIdLst>
  <p:sldIdLst>
    <p:sldId id="257" r:id="rId2"/>
  </p:sldIdLst>
  <p:sldSz cx="30279975" cy="21386800"/>
  <p:notesSz cx="9271000" cy="7010400"/>
  <p:defaultTextStyle>
    <a:defPPr>
      <a:defRPr lang="en-US"/>
    </a:defPPr>
    <a:lvl1pPr marL="0" algn="l" defTabSz="275543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1377716" algn="l" defTabSz="275543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2755432" algn="l" defTabSz="275543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4133148" algn="l" defTabSz="275543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5510864" algn="l" defTabSz="275543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6888580" algn="l" defTabSz="275543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8266296" algn="l" defTabSz="275543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9644012" algn="l" defTabSz="275543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1021729" algn="l" defTabSz="2755432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63D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>
        <p:scale>
          <a:sx n="30" d="100"/>
          <a:sy n="30" d="100"/>
        </p:scale>
        <p:origin x="-516" y="-174"/>
      </p:cViewPr>
      <p:guideLst>
        <p:guide orient="horz" pos="6736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CC86094F-8CAC-4ABA-91FD-549172B03991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10019D56-83B5-4813-945D-B2632B9F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9574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23331" y="519819"/>
            <a:ext cx="25303405" cy="2524830"/>
          </a:xfrm>
        </p:spPr>
        <p:txBody>
          <a:bodyPr/>
          <a:lstStyle>
            <a:lvl1pPr marL="0" indent="0" algn="ctr">
              <a:buNone/>
              <a:defRPr sz="8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4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This is a Scientific Poster Template created by </a:t>
            </a:r>
            <a:r>
              <a:rPr lang="en-US" sz="4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Graphicsland</a:t>
            </a:r>
            <a:r>
              <a:rPr lang="en-US" sz="4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&amp; MakeSigns.com </a:t>
            </a:r>
            <a:br>
              <a:rPr lang="en-US" sz="4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4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Your poster title would go on these lines</a:t>
            </a:r>
            <a:endParaRPr lang="en-US" sz="4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23331" y="3118909"/>
            <a:ext cx="25303405" cy="1856493"/>
          </a:xfrm>
        </p:spPr>
        <p:txBody>
          <a:bodyPr/>
          <a:lstStyle>
            <a:lvl1pPr marL="0" indent="0">
              <a:buNone/>
              <a:defRPr sz="8400"/>
            </a:lvl1pPr>
          </a:lstStyle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Author Name, RN</a:t>
            </a:r>
            <a:r>
              <a:rPr lang="en-US" sz="2800" baseline="300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; Author Name, Ph.D</a:t>
            </a:r>
            <a:r>
              <a:rPr lang="en-US" sz="2800" baseline="300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, Author Name, RN</a:t>
            </a:r>
            <a:r>
              <a:rPr lang="en-US" sz="2800" baseline="300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2,3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; Author Name, Ph.D</a:t>
            </a:r>
            <a:r>
              <a:rPr lang="en-US" sz="2800" baseline="300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1,4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br>
              <a:rPr lang="en-US" sz="28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</a:br>
            <a:r>
              <a:rPr lang="en-US" sz="2800" baseline="300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2800" baseline="300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2800" baseline="300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2800" baseline="300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4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Name of University, City, State; </a:t>
            </a:r>
            <a:endParaRPr lang="en-US" sz="28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22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1B15-572C-4D0D-805F-6D7DD28B1F0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B51C-4D5B-45F6-9506-A4E2255D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138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32839" y="2742661"/>
            <a:ext cx="24523628" cy="583928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51452" y="2742661"/>
            <a:ext cx="73076722" cy="583928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1B15-572C-4D0D-805F-6D7DD28B1F0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B51C-4D5B-45F6-9506-A4E2255D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23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1B15-572C-4D0D-805F-6D7DD28B1F0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B51C-4D5B-45F6-9506-A4E2255D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3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13743002"/>
            <a:ext cx="25737979" cy="4247656"/>
          </a:xfrm>
        </p:spPr>
        <p:txBody>
          <a:bodyPr anchor="t"/>
          <a:lstStyle>
            <a:lvl1pPr algn="l">
              <a:defRPr sz="12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9064640"/>
            <a:ext cx="25737979" cy="4678361"/>
          </a:xfrm>
        </p:spPr>
        <p:txBody>
          <a:bodyPr anchor="b"/>
          <a:lstStyle>
            <a:lvl1pPr marL="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1pPr>
            <a:lvl2pPr marL="1377716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2pPr>
            <a:lvl3pPr marL="275543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13314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51086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88858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26629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6440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102172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1B15-572C-4D0D-805F-6D7DD28B1F0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B51C-4D5B-45F6-9506-A4E2255D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30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1450" y="15970793"/>
            <a:ext cx="48800173" cy="45164766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56290" y="15970793"/>
            <a:ext cx="48800178" cy="45164766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1B15-572C-4D0D-805F-6D7DD28B1F0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B51C-4D5B-45F6-9506-A4E2255D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86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1" y="4787280"/>
            <a:ext cx="13378914" cy="1995110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7716" indent="0">
              <a:buNone/>
              <a:defRPr sz="6100" b="1"/>
            </a:lvl2pPr>
            <a:lvl3pPr marL="2755432" indent="0">
              <a:buNone/>
              <a:defRPr sz="5500" b="1"/>
            </a:lvl3pPr>
            <a:lvl4pPr marL="4133148" indent="0">
              <a:buNone/>
              <a:defRPr sz="4800" b="1"/>
            </a:lvl4pPr>
            <a:lvl5pPr marL="5510864" indent="0">
              <a:buNone/>
              <a:defRPr sz="4800" b="1"/>
            </a:lvl5pPr>
            <a:lvl6pPr marL="6888580" indent="0">
              <a:buNone/>
              <a:defRPr sz="4800" b="1"/>
            </a:lvl6pPr>
            <a:lvl7pPr marL="8266296" indent="0">
              <a:buNone/>
              <a:defRPr sz="4800" b="1"/>
            </a:lvl7pPr>
            <a:lvl8pPr marL="9644012" indent="0">
              <a:buNone/>
              <a:defRPr sz="4800" b="1"/>
            </a:lvl8pPr>
            <a:lvl9pPr marL="11021729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1" y="6782388"/>
            <a:ext cx="13378914" cy="12322165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5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10" y="4787280"/>
            <a:ext cx="13384170" cy="1995110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7716" indent="0">
              <a:buNone/>
              <a:defRPr sz="6100" b="1"/>
            </a:lvl2pPr>
            <a:lvl3pPr marL="2755432" indent="0">
              <a:buNone/>
              <a:defRPr sz="5500" b="1"/>
            </a:lvl3pPr>
            <a:lvl4pPr marL="4133148" indent="0">
              <a:buNone/>
              <a:defRPr sz="4800" b="1"/>
            </a:lvl4pPr>
            <a:lvl5pPr marL="5510864" indent="0">
              <a:buNone/>
              <a:defRPr sz="4800" b="1"/>
            </a:lvl5pPr>
            <a:lvl6pPr marL="6888580" indent="0">
              <a:buNone/>
              <a:defRPr sz="4800" b="1"/>
            </a:lvl6pPr>
            <a:lvl7pPr marL="8266296" indent="0">
              <a:buNone/>
              <a:defRPr sz="4800" b="1"/>
            </a:lvl7pPr>
            <a:lvl8pPr marL="9644012" indent="0">
              <a:buNone/>
              <a:defRPr sz="4800" b="1"/>
            </a:lvl8pPr>
            <a:lvl9pPr marL="11021729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10" y="6782388"/>
            <a:ext cx="13384170" cy="12322165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5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1B15-572C-4D0D-805F-6D7DD28B1F0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B51C-4D5B-45F6-9506-A4E2255D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044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1B15-572C-4D0D-805F-6D7DD28B1F0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B51C-4D5B-45F6-9506-A4E2255D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96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1B15-572C-4D0D-805F-6D7DD28B1F0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B51C-4D5B-45F6-9506-A4E2255D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88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2" y="851511"/>
            <a:ext cx="9961903" cy="3623875"/>
          </a:xfrm>
        </p:spPr>
        <p:txBody>
          <a:bodyPr anchor="b"/>
          <a:lstStyle>
            <a:lvl1pPr algn="l">
              <a:defRPr sz="6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851512"/>
            <a:ext cx="16927347" cy="18253042"/>
          </a:xfrm>
        </p:spPr>
        <p:txBody>
          <a:bodyPr/>
          <a:lstStyle>
            <a:lvl1pPr>
              <a:defRPr sz="9700"/>
            </a:lvl1pPr>
            <a:lvl2pPr>
              <a:defRPr sz="8400"/>
            </a:lvl2pPr>
            <a:lvl3pPr>
              <a:defRPr sz="72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2" y="4475387"/>
            <a:ext cx="9961903" cy="14629167"/>
          </a:xfrm>
        </p:spPr>
        <p:txBody>
          <a:bodyPr/>
          <a:lstStyle>
            <a:lvl1pPr marL="0" indent="0">
              <a:buNone/>
              <a:defRPr sz="4200"/>
            </a:lvl1pPr>
            <a:lvl2pPr marL="1377716" indent="0">
              <a:buNone/>
              <a:defRPr sz="3600"/>
            </a:lvl2pPr>
            <a:lvl3pPr marL="2755432" indent="0">
              <a:buNone/>
              <a:defRPr sz="3000"/>
            </a:lvl3pPr>
            <a:lvl4pPr marL="4133148" indent="0">
              <a:buNone/>
              <a:defRPr sz="2700"/>
            </a:lvl4pPr>
            <a:lvl5pPr marL="5510864" indent="0">
              <a:buNone/>
              <a:defRPr sz="2700"/>
            </a:lvl5pPr>
            <a:lvl6pPr marL="6888580" indent="0">
              <a:buNone/>
              <a:defRPr sz="2700"/>
            </a:lvl6pPr>
            <a:lvl7pPr marL="8266296" indent="0">
              <a:buNone/>
              <a:defRPr sz="2700"/>
            </a:lvl7pPr>
            <a:lvl8pPr marL="9644012" indent="0">
              <a:buNone/>
              <a:defRPr sz="2700"/>
            </a:lvl8pPr>
            <a:lvl9pPr marL="11021729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1B15-572C-4D0D-805F-6D7DD28B1F0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B51C-4D5B-45F6-9506-A4E2255D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61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8" y="14970760"/>
            <a:ext cx="18167985" cy="1767384"/>
          </a:xfrm>
        </p:spPr>
        <p:txBody>
          <a:bodyPr anchor="b"/>
          <a:lstStyle>
            <a:lvl1pPr algn="l">
              <a:defRPr sz="6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8" y="1910951"/>
            <a:ext cx="18167985" cy="12832080"/>
          </a:xfrm>
        </p:spPr>
        <p:txBody>
          <a:bodyPr/>
          <a:lstStyle>
            <a:lvl1pPr marL="0" indent="0">
              <a:buNone/>
              <a:defRPr sz="9700"/>
            </a:lvl1pPr>
            <a:lvl2pPr marL="1377716" indent="0">
              <a:buNone/>
              <a:defRPr sz="8400"/>
            </a:lvl2pPr>
            <a:lvl3pPr marL="2755432" indent="0">
              <a:buNone/>
              <a:defRPr sz="7200"/>
            </a:lvl3pPr>
            <a:lvl4pPr marL="4133148" indent="0">
              <a:buNone/>
              <a:defRPr sz="6100"/>
            </a:lvl4pPr>
            <a:lvl5pPr marL="5510864" indent="0">
              <a:buNone/>
              <a:defRPr sz="6100"/>
            </a:lvl5pPr>
            <a:lvl6pPr marL="6888580" indent="0">
              <a:buNone/>
              <a:defRPr sz="6100"/>
            </a:lvl6pPr>
            <a:lvl7pPr marL="8266296" indent="0">
              <a:buNone/>
              <a:defRPr sz="6100"/>
            </a:lvl7pPr>
            <a:lvl8pPr marL="9644012" indent="0">
              <a:buNone/>
              <a:defRPr sz="6100"/>
            </a:lvl8pPr>
            <a:lvl9pPr marL="11021729" indent="0">
              <a:buNone/>
              <a:defRPr sz="6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8" y="16738144"/>
            <a:ext cx="18167985" cy="2509977"/>
          </a:xfrm>
        </p:spPr>
        <p:txBody>
          <a:bodyPr/>
          <a:lstStyle>
            <a:lvl1pPr marL="0" indent="0">
              <a:buNone/>
              <a:defRPr sz="4200"/>
            </a:lvl1pPr>
            <a:lvl2pPr marL="1377716" indent="0">
              <a:buNone/>
              <a:defRPr sz="3600"/>
            </a:lvl2pPr>
            <a:lvl3pPr marL="2755432" indent="0">
              <a:buNone/>
              <a:defRPr sz="3000"/>
            </a:lvl3pPr>
            <a:lvl4pPr marL="4133148" indent="0">
              <a:buNone/>
              <a:defRPr sz="2700"/>
            </a:lvl4pPr>
            <a:lvl5pPr marL="5510864" indent="0">
              <a:buNone/>
              <a:defRPr sz="2700"/>
            </a:lvl5pPr>
            <a:lvl6pPr marL="6888580" indent="0">
              <a:buNone/>
              <a:defRPr sz="2700"/>
            </a:lvl6pPr>
            <a:lvl7pPr marL="8266296" indent="0">
              <a:buNone/>
              <a:defRPr sz="2700"/>
            </a:lvl7pPr>
            <a:lvl8pPr marL="9644012" indent="0">
              <a:buNone/>
              <a:defRPr sz="2700"/>
            </a:lvl8pPr>
            <a:lvl9pPr marL="11021729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1B15-572C-4D0D-805F-6D7DD28B1F0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B51C-4D5B-45F6-9506-A4E2255D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081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  <a:prstGeom prst="rect">
            <a:avLst/>
          </a:prstGeom>
        </p:spPr>
        <p:txBody>
          <a:bodyPr vert="horz" lIns="275543" tIns="137771" rIns="275543" bIns="1377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4990256"/>
            <a:ext cx="27251978" cy="14114300"/>
          </a:xfrm>
          <a:prstGeom prst="rect">
            <a:avLst/>
          </a:prstGeom>
        </p:spPr>
        <p:txBody>
          <a:bodyPr vert="horz" lIns="275543" tIns="137771" rIns="275543" bIns="1377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19822397"/>
            <a:ext cx="7065327" cy="1138649"/>
          </a:xfrm>
          <a:prstGeom prst="rect">
            <a:avLst/>
          </a:prstGeom>
        </p:spPr>
        <p:txBody>
          <a:bodyPr vert="horz" lIns="275543" tIns="137771" rIns="275543" bIns="137771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B1B15-572C-4D0D-805F-6D7DD28B1F0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9" y="19822397"/>
            <a:ext cx="9588659" cy="1138649"/>
          </a:xfrm>
          <a:prstGeom prst="rect">
            <a:avLst/>
          </a:prstGeom>
        </p:spPr>
        <p:txBody>
          <a:bodyPr vert="horz" lIns="275543" tIns="137771" rIns="275543" bIns="137771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50" y="19822397"/>
            <a:ext cx="7065327" cy="1138649"/>
          </a:xfrm>
          <a:prstGeom prst="rect">
            <a:avLst/>
          </a:prstGeom>
        </p:spPr>
        <p:txBody>
          <a:bodyPr vert="horz" lIns="275543" tIns="137771" rIns="275543" bIns="137771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5B51C-4D5B-45F6-9506-A4E2255DB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59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55432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33287" indent="-1033287" algn="l" defTabSz="2755432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1pPr>
      <a:lvl2pPr marL="2238789" indent="-861073" algn="l" defTabSz="2755432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290" indent="-688858" algn="l" defTabSz="2755432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822006" indent="-688858" algn="l" defTabSz="2755432" rtl="0" eaLnBrk="1" latinLnBrk="0" hangingPunct="1">
        <a:spcBef>
          <a:spcPct val="20000"/>
        </a:spcBef>
        <a:buFont typeface="Arial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99722" indent="-688858" algn="l" defTabSz="2755432" rtl="0" eaLnBrk="1" latinLnBrk="0" hangingPunct="1">
        <a:spcBef>
          <a:spcPct val="20000"/>
        </a:spcBef>
        <a:buFont typeface="Arial" pitchFamily="34" charset="0"/>
        <a:buChar char="»"/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577438" indent="-688858" algn="l" defTabSz="2755432" rtl="0" eaLnBrk="1" latinLnBrk="0" hangingPunct="1">
        <a:spcBef>
          <a:spcPct val="20000"/>
        </a:spcBef>
        <a:buFont typeface="Arial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8955154" indent="-688858" algn="l" defTabSz="2755432" rtl="0" eaLnBrk="1" latinLnBrk="0" hangingPunct="1">
        <a:spcBef>
          <a:spcPct val="20000"/>
        </a:spcBef>
        <a:buFont typeface="Arial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871" indent="-688858" algn="l" defTabSz="2755432" rtl="0" eaLnBrk="1" latinLnBrk="0" hangingPunct="1">
        <a:spcBef>
          <a:spcPct val="20000"/>
        </a:spcBef>
        <a:buFont typeface="Arial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1710587" indent="-688858" algn="l" defTabSz="2755432" rtl="0" eaLnBrk="1" latinLnBrk="0" hangingPunct="1">
        <a:spcBef>
          <a:spcPct val="20000"/>
        </a:spcBef>
        <a:buFont typeface="Arial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5543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377716" algn="l" defTabSz="275543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755432" algn="l" defTabSz="275543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4133148" algn="l" defTabSz="275543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510864" algn="l" defTabSz="275543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88580" algn="l" defTabSz="275543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266296" algn="l" defTabSz="275543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644012" algn="l" defTabSz="275543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1021729" algn="l" defTabSz="2755432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0" y="-19718"/>
            <a:ext cx="30279975" cy="2317168"/>
          </a:xfrm>
          <a:prstGeom prst="rect">
            <a:avLst/>
          </a:prstGeom>
          <a:gradFill flip="none" rotWithShape="1">
            <a:gsLst>
              <a:gs pos="98750">
                <a:schemeClr val="accent3"/>
              </a:gs>
              <a:gs pos="51000">
                <a:schemeClr val="accent5"/>
              </a:gs>
              <a:gs pos="0">
                <a:schemeClr val="tx2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406" tIns="28703" rIns="57406" bIns="28703" rtlCol="0" anchor="ctr"/>
          <a:lstStyle/>
          <a:p>
            <a:pPr algn="ctr"/>
            <a:r>
              <a:rPr lang="en-US" sz="4800" b="1" dirty="0" smtClean="0"/>
              <a:t>CAPACITY</a:t>
            </a:r>
            <a:r>
              <a:rPr lang="tr-TR" sz="4800" b="1" dirty="0" smtClean="0"/>
              <a:t> AND AGGREGATE PRODUCTION </a:t>
            </a:r>
            <a:r>
              <a:rPr lang="en-US" sz="4800" b="1" dirty="0" smtClean="0"/>
              <a:t>PLANNING </a:t>
            </a:r>
            <a:r>
              <a:rPr lang="tr-TR" sz="4800" b="1" dirty="0" smtClean="0"/>
              <a:t>FOR </a:t>
            </a:r>
            <a:r>
              <a:rPr lang="en-US" sz="4800" b="1" dirty="0" smtClean="0"/>
              <a:t>CHARCUTERIE</a:t>
            </a:r>
            <a:r>
              <a:rPr lang="tr-TR" sz="4800" b="1" dirty="0" smtClean="0"/>
              <a:t> PRODUCTS IN PINAR ET</a:t>
            </a:r>
            <a:endParaRPr lang="en-US" sz="4800" b="1" dirty="0" smtClean="0"/>
          </a:p>
          <a:p>
            <a:pPr algn="ctr"/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0" y="21286723"/>
            <a:ext cx="30279975" cy="150877"/>
          </a:xfrm>
          <a:prstGeom prst="rect">
            <a:avLst/>
          </a:prstGeom>
          <a:gradFill flip="none" rotWithShape="1">
            <a:gsLst>
              <a:gs pos="98750">
                <a:schemeClr val="accent3"/>
              </a:gs>
              <a:gs pos="51000">
                <a:schemeClr val="accent5"/>
              </a:gs>
              <a:gs pos="0">
                <a:schemeClr val="tx2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406" tIns="28703" rIns="57406" bIns="28703" rtlCol="0" anchor="ctr"/>
          <a:lstStyle/>
          <a:p>
            <a:pPr algn="ctr"/>
            <a:endParaRPr lang="en-US" sz="7200" dirty="0"/>
          </a:p>
        </p:txBody>
      </p:sp>
      <p:sp>
        <p:nvSpPr>
          <p:cNvPr id="10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07114" y="916468"/>
            <a:ext cx="27785036" cy="1013932"/>
          </a:xfrm>
        </p:spPr>
        <p:txBody>
          <a:bodyPr>
            <a:no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KARTAL EFE ERKEKLER     ALİ ERGİN     HALİL EMRE TOK      GÜNEŞ ÇELEBİ     CEM GÜLEÇ</a:t>
            </a:r>
          </a:p>
          <a:p>
            <a:pPr algn="ctr"/>
            <a:r>
              <a:rPr lang="tr-TR" sz="1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SUPERVISORS: </a:t>
            </a:r>
            <a:r>
              <a:rPr lang="tr-TR" sz="1600" b="1" dirty="0" smtClean="0">
                <a:solidFill>
                  <a:schemeClr val="bg1"/>
                </a:solidFill>
              </a:rPr>
              <a:t>ALİ KARGINER   MUSTAFA KOŞAR  İLKER PARLAK</a:t>
            </a:r>
          </a:p>
          <a:p>
            <a:pPr algn="ctr"/>
            <a:r>
              <a:rPr lang="tr-TR" sz="1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ADVISORS: </a:t>
            </a:r>
            <a:r>
              <a:rPr lang="tr-TR" sz="1600" b="1" dirty="0" smtClean="0">
                <a:solidFill>
                  <a:schemeClr val="bg1"/>
                </a:solidFill>
              </a:rPr>
              <a:t>ÖMER ÖZTÜRKOĞLU   BAHAR TURAN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DEPARTMENT OF INDUSTRIAL ENGINEERING, YASAR UNIVERSITY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 smtClean="0">
              <a:solidFill>
                <a:srgbClr val="236738"/>
              </a:solidFill>
            </a:endParaRPr>
          </a:p>
          <a:p>
            <a:pPr algn="ctr"/>
            <a:endParaRPr lang="tr-TR" sz="1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400" b="1" dirty="0" smtClean="0">
              <a:solidFill>
                <a:srgbClr val="236738"/>
              </a:solidFill>
            </a:endParaRPr>
          </a:p>
          <a:p>
            <a:pPr algn="ctr"/>
            <a:endParaRPr lang="en-US" sz="1400" dirty="0" smtClean="0"/>
          </a:p>
          <a:p>
            <a:pPr algn="ctr">
              <a:tabLst>
                <a:tab pos="14136235" algn="l"/>
              </a:tabLst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" y="7188200"/>
            <a:ext cx="43311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Metin kutusu"/>
          <p:cNvSpPr txBox="1"/>
          <p:nvPr/>
        </p:nvSpPr>
        <p:spPr>
          <a:xfrm>
            <a:off x="1652587" y="3835400"/>
            <a:ext cx="3920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PRODUCT FAMILIES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30 Metin kutusu"/>
          <p:cNvSpPr txBox="1"/>
          <p:nvPr/>
        </p:nvSpPr>
        <p:spPr>
          <a:xfrm>
            <a:off x="128587" y="4439583"/>
            <a:ext cx="448583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ea typeface="Times New Roman"/>
              </a:rPr>
              <a:t>Charcuterie</a:t>
            </a:r>
            <a:r>
              <a:rPr lang="tr-TR" sz="2000" b="1" dirty="0" smtClean="0">
                <a:ea typeface="Times New Roman"/>
              </a:rPr>
              <a:t> </a:t>
            </a:r>
            <a:r>
              <a:rPr lang="en-US" sz="2000" b="1" dirty="0" smtClean="0">
                <a:ea typeface="Times New Roman"/>
              </a:rPr>
              <a:t>Products</a:t>
            </a:r>
            <a:endParaRPr lang="tr-TR" sz="2000" b="1" dirty="0" smtClean="0"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en-US" sz="2000" dirty="0" err="1" smtClean="0">
                <a:ea typeface="Times New Roman"/>
              </a:rPr>
              <a:t>Soudjouk</a:t>
            </a:r>
            <a:endParaRPr lang="tr-TR" sz="2000" dirty="0" smtClean="0"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en-US" sz="2000" dirty="0" smtClean="0">
                <a:ea typeface="Times New Roman"/>
              </a:rPr>
              <a:t>Salami</a:t>
            </a:r>
            <a:endParaRPr lang="en-US" sz="2000" dirty="0" smtClean="0">
              <a:ea typeface="Calibri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ea typeface="Times New Roman"/>
              </a:rPr>
              <a:t>Sausage</a:t>
            </a:r>
            <a:endParaRPr lang="tr-TR" sz="2000" dirty="0" smtClean="0">
              <a:ea typeface="Times New Roman"/>
            </a:endParaRPr>
          </a:p>
          <a:p>
            <a:pPr>
              <a:buFont typeface="Wingdings" pitchFamily="2" charset="2"/>
              <a:buChar char="q"/>
            </a:pPr>
            <a:endParaRPr lang="tr-TR" sz="2000" dirty="0" smtClean="0">
              <a:ea typeface="Times New Roman"/>
            </a:endParaRPr>
          </a:p>
          <a:p>
            <a:pPr algn="ctr"/>
            <a:endParaRPr lang="tr-TR" sz="2000" b="1" dirty="0" smtClean="0">
              <a:ea typeface="Times New Roman"/>
            </a:endParaRPr>
          </a:p>
          <a:p>
            <a:pPr algn="ctr"/>
            <a:endParaRPr lang="tr-TR" sz="2000" b="1" dirty="0" smtClean="0">
              <a:ea typeface="Times New Roman"/>
            </a:endParaRPr>
          </a:p>
          <a:p>
            <a:pPr algn="ctr">
              <a:lnSpc>
                <a:spcPct val="150000"/>
              </a:lnSpc>
            </a:pPr>
            <a:endParaRPr lang="tr-TR" sz="2000" b="1" dirty="0" smtClean="0">
              <a:ea typeface="Calibri"/>
            </a:endParaRPr>
          </a:p>
          <a:p>
            <a:pPr algn="ctr"/>
            <a:endParaRPr lang="en-US" sz="2000" b="1" dirty="0" smtClean="0">
              <a:ea typeface="Calibri"/>
            </a:endParaRPr>
          </a:p>
          <a:p>
            <a:pPr algn="ctr"/>
            <a:endParaRPr lang="tr-TR" sz="2000" b="1" dirty="0" smtClean="0">
              <a:ea typeface="Times New Roman"/>
            </a:endParaRPr>
          </a:p>
          <a:p>
            <a:pPr algn="ctr"/>
            <a:endParaRPr lang="tr-TR" sz="2000" b="1" dirty="0" smtClean="0">
              <a:ea typeface="Calibri"/>
            </a:endParaRPr>
          </a:p>
          <a:p>
            <a:pPr algn="ctr"/>
            <a:endParaRPr lang="tr-TR" sz="2000" b="1" dirty="0" smtClean="0">
              <a:ea typeface="Calibri"/>
            </a:endParaRPr>
          </a:p>
          <a:p>
            <a:pPr algn="ctr"/>
            <a:endParaRPr lang="en-US" sz="2000" b="1" dirty="0" smtClean="0"/>
          </a:p>
          <a:p>
            <a:pPr algn="ctr">
              <a:lnSpc>
                <a:spcPct val="150000"/>
              </a:lnSpc>
            </a:pPr>
            <a:endParaRPr lang="tr-TR" sz="2000" b="1" dirty="0" smtClean="0">
              <a:ea typeface="Times New Roman"/>
            </a:endParaRPr>
          </a:p>
          <a:p>
            <a:pPr algn="ctr">
              <a:lnSpc>
                <a:spcPct val="150000"/>
              </a:lnSpc>
            </a:pPr>
            <a:endParaRPr lang="en-US" sz="2000" b="1" dirty="0" smtClean="0">
              <a:ea typeface="Calibri"/>
            </a:endParaRPr>
          </a:p>
          <a:p>
            <a:pPr algn="ctr">
              <a:lnSpc>
                <a:spcPct val="150000"/>
              </a:lnSpc>
            </a:pPr>
            <a:endParaRPr lang="tr-TR" sz="2000" b="1" dirty="0" smtClean="0"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sz="2000" b="1" dirty="0" smtClean="0">
              <a:ea typeface="Calibri"/>
            </a:endParaRPr>
          </a:p>
          <a:p>
            <a:pPr algn="ctr"/>
            <a:endParaRPr lang="tr-TR" sz="2000" b="1" dirty="0" smtClean="0"/>
          </a:p>
          <a:p>
            <a:pPr algn="ctr"/>
            <a:endParaRPr lang="en-US" sz="2000" b="1" dirty="0"/>
          </a:p>
        </p:txBody>
      </p:sp>
      <p:sp>
        <p:nvSpPr>
          <p:cNvPr id="32" name="31 Metin kutusu"/>
          <p:cNvSpPr txBox="1"/>
          <p:nvPr/>
        </p:nvSpPr>
        <p:spPr>
          <a:xfrm>
            <a:off x="5233987" y="4566384"/>
            <a:ext cx="25090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a typeface="Times New Roman"/>
              </a:rPr>
              <a:t>Frozen Meat Products</a:t>
            </a:r>
            <a:endParaRPr lang="tr-TR" sz="2000" b="1" dirty="0" smtClean="0">
              <a:ea typeface="Times New Roman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 smtClean="0">
                <a:ea typeface="Times New Roman"/>
              </a:rPr>
              <a:t>Burger</a:t>
            </a:r>
            <a:endParaRPr lang="tr-TR" sz="2000" dirty="0" smtClean="0">
              <a:ea typeface="Calibri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 smtClean="0">
                <a:ea typeface="Times New Roman"/>
              </a:rPr>
              <a:t>Meatballs</a:t>
            </a:r>
            <a:endParaRPr lang="tr-TR" sz="2000" dirty="0" smtClean="0">
              <a:ea typeface="Calibri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 smtClean="0">
                <a:ea typeface="Times New Roman"/>
              </a:rPr>
              <a:t>Coated Products</a:t>
            </a:r>
            <a:endParaRPr lang="tr-TR" sz="2000" dirty="0" smtClean="0">
              <a:ea typeface="Times New Roman"/>
            </a:endParaRPr>
          </a:p>
          <a:p>
            <a:endParaRPr lang="en-US" sz="2000" dirty="0"/>
          </a:p>
        </p:txBody>
      </p:sp>
      <p:sp>
        <p:nvSpPr>
          <p:cNvPr id="33" name="32 Metin kutusu"/>
          <p:cNvSpPr txBox="1"/>
          <p:nvPr/>
        </p:nvSpPr>
        <p:spPr>
          <a:xfrm>
            <a:off x="2719387" y="4521200"/>
            <a:ext cx="23787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a typeface="Times New Roman"/>
              </a:rPr>
              <a:t>Fresh Meat Products</a:t>
            </a:r>
            <a:endParaRPr lang="tr-TR" sz="2000" b="1" dirty="0" smtClean="0">
              <a:ea typeface="Times New Roman"/>
            </a:endParaRPr>
          </a:p>
          <a:p>
            <a:pPr>
              <a:buFont typeface="Wingdings" pitchFamily="2" charset="2"/>
              <a:buChar char="q"/>
            </a:pPr>
            <a:r>
              <a:rPr lang="tr-TR" sz="2000" dirty="0" smtClean="0">
                <a:ea typeface="Times New Roman"/>
              </a:rPr>
              <a:t>T</a:t>
            </a:r>
            <a:r>
              <a:rPr lang="en-US" sz="2000" dirty="0" err="1" smtClean="0">
                <a:ea typeface="Times New Roman"/>
              </a:rPr>
              <a:t>urkey</a:t>
            </a:r>
            <a:endParaRPr lang="en-US" sz="2000" dirty="0" smtClean="0">
              <a:ea typeface="Times New Roman"/>
            </a:endParaRPr>
          </a:p>
          <a:p>
            <a:pPr>
              <a:buFont typeface="Wingdings" pitchFamily="2" charset="2"/>
              <a:buChar char="q"/>
            </a:pPr>
            <a:r>
              <a:rPr lang="tr-TR" sz="2000" dirty="0" smtClean="0">
                <a:ea typeface="Times New Roman"/>
              </a:rPr>
              <a:t>B</a:t>
            </a:r>
            <a:r>
              <a:rPr lang="en-US" sz="2000" dirty="0" err="1" smtClean="0">
                <a:ea typeface="Times New Roman"/>
              </a:rPr>
              <a:t>eef</a:t>
            </a:r>
            <a:r>
              <a:rPr lang="en-US" sz="2000" dirty="0" smtClean="0">
                <a:ea typeface="Times New Roman"/>
              </a:rPr>
              <a:t> </a:t>
            </a:r>
            <a:endParaRPr lang="tr-TR" sz="2000" dirty="0" smtClean="0">
              <a:ea typeface="Times New Roman"/>
            </a:endParaRPr>
          </a:p>
          <a:p>
            <a:pPr>
              <a:buFont typeface="Wingdings" pitchFamily="2" charset="2"/>
              <a:buChar char="q"/>
            </a:pPr>
            <a:r>
              <a:rPr lang="tr-TR" sz="2000" dirty="0" smtClean="0">
                <a:ea typeface="Times New Roman"/>
              </a:rPr>
              <a:t>L</a:t>
            </a:r>
            <a:r>
              <a:rPr lang="en-US" sz="2000" dirty="0" err="1" smtClean="0">
                <a:ea typeface="Times New Roman"/>
              </a:rPr>
              <a:t>amb</a:t>
            </a:r>
            <a:endParaRPr lang="en-US" sz="2000" dirty="0" smtClean="0">
              <a:ea typeface="Calibri"/>
            </a:endParaRPr>
          </a:p>
          <a:p>
            <a:endParaRPr lang="en-US" sz="2000" dirty="0"/>
          </a:p>
        </p:txBody>
      </p:sp>
      <p:sp>
        <p:nvSpPr>
          <p:cNvPr id="35" name="Metin kutusu 9"/>
          <p:cNvSpPr txBox="1"/>
          <p:nvPr/>
        </p:nvSpPr>
        <p:spPr>
          <a:xfrm>
            <a:off x="966787" y="8483600"/>
            <a:ext cx="3331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tr-TR" sz="2000" dirty="0" smtClean="0"/>
              <a:t>% </a:t>
            </a:r>
            <a:r>
              <a:rPr lang="tr-TR" sz="2000" dirty="0" err="1" smtClean="0"/>
              <a:t>Revenue</a:t>
            </a:r>
            <a:r>
              <a:rPr lang="tr-TR" sz="2000" dirty="0" smtClean="0"/>
              <a:t> </a:t>
            </a:r>
            <a:r>
              <a:rPr lang="tr-TR" sz="2000" dirty="0" err="1" smtClean="0"/>
              <a:t>generated</a:t>
            </a:r>
            <a:r>
              <a:rPr lang="tr-TR" sz="2000" dirty="0" smtClean="0"/>
              <a:t> </a:t>
            </a:r>
            <a:r>
              <a:rPr lang="tr-TR" sz="2000" dirty="0" err="1" smtClean="0"/>
              <a:t>by</a:t>
            </a:r>
            <a:r>
              <a:rPr lang="tr-TR" sz="2000" dirty="0" smtClean="0"/>
              <a:t> main</a:t>
            </a:r>
          </a:p>
          <a:p>
            <a:pPr marL="342900" indent="-342900" algn="ctr"/>
            <a:r>
              <a:rPr lang="tr-TR" sz="2000" dirty="0" err="1" smtClean="0"/>
              <a:t>Product</a:t>
            </a:r>
            <a:r>
              <a:rPr lang="tr-TR" sz="2000" dirty="0" smtClean="0"/>
              <a:t> </a:t>
            </a:r>
            <a:r>
              <a:rPr lang="tr-TR" sz="2000" dirty="0" err="1" smtClean="0"/>
              <a:t>families</a:t>
            </a:r>
            <a:endParaRPr lang="tr-TR" sz="2000" dirty="0"/>
          </a:p>
        </p:txBody>
      </p:sp>
      <p:sp>
        <p:nvSpPr>
          <p:cNvPr id="43" name="42 Metin kutusu"/>
          <p:cNvSpPr txBox="1"/>
          <p:nvPr/>
        </p:nvSpPr>
        <p:spPr>
          <a:xfrm>
            <a:off x="2033587" y="2243629"/>
            <a:ext cx="3218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INTRODUCTION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" name="43 Metin kutusu"/>
          <p:cNvSpPr txBox="1"/>
          <p:nvPr/>
        </p:nvSpPr>
        <p:spPr>
          <a:xfrm>
            <a:off x="22663795" y="18237200"/>
            <a:ext cx="581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LITERATURE REVIEW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64387" y="19033122"/>
            <a:ext cx="10263188" cy="235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45 Metin kutusu"/>
          <p:cNvSpPr txBox="1"/>
          <p:nvPr/>
        </p:nvSpPr>
        <p:spPr>
          <a:xfrm>
            <a:off x="10948987" y="2274669"/>
            <a:ext cx="642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PROBLEM DEFINITION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5" name="104 Metin kutusu"/>
          <p:cNvSpPr txBox="1"/>
          <p:nvPr/>
        </p:nvSpPr>
        <p:spPr>
          <a:xfrm>
            <a:off x="8586787" y="2887008"/>
            <a:ext cx="9189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tr-TR" sz="2000" b="1" dirty="0" err="1" smtClean="0"/>
              <a:t>Changes</a:t>
            </a:r>
            <a:r>
              <a:rPr lang="tr-TR" sz="2000" b="1" dirty="0" smtClean="0"/>
              <a:t> in</a:t>
            </a:r>
            <a:r>
              <a:rPr lang="en-US" sz="2000" b="1" dirty="0" smtClean="0"/>
              <a:t> capacity </a:t>
            </a:r>
            <a:r>
              <a:rPr lang="tr-TR" sz="2000" dirty="0" err="1" smtClean="0"/>
              <a:t>due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seperation</a:t>
            </a:r>
            <a:r>
              <a:rPr lang="tr-TR" sz="2000" dirty="0" smtClean="0"/>
              <a:t> of production </a:t>
            </a:r>
            <a:r>
              <a:rPr lang="tr-TR" sz="2000" dirty="0" err="1" smtClean="0"/>
              <a:t>areas</a:t>
            </a:r>
            <a:r>
              <a:rPr lang="tr-TR" sz="2000" dirty="0" smtClean="0"/>
              <a:t> of </a:t>
            </a:r>
            <a:r>
              <a:rPr lang="tr-TR" sz="2000" dirty="0" err="1" smtClean="0"/>
              <a:t>beef</a:t>
            </a:r>
            <a:r>
              <a:rPr lang="tr-TR" sz="2000" dirty="0" smtClean="0"/>
              <a:t> and </a:t>
            </a:r>
            <a:r>
              <a:rPr lang="tr-TR" sz="2000" dirty="0" err="1" smtClean="0"/>
              <a:t>poultry</a:t>
            </a:r>
            <a:r>
              <a:rPr lang="tr-TR" sz="2000" dirty="0" smtClean="0"/>
              <a:t> </a:t>
            </a:r>
            <a:r>
              <a:rPr lang="tr-TR" sz="2000" dirty="0" err="1" smtClean="0"/>
              <a:t>charcuterie</a:t>
            </a:r>
            <a:r>
              <a:rPr lang="tr-TR" sz="2000" dirty="0" smtClean="0"/>
              <a:t> </a:t>
            </a:r>
            <a:r>
              <a:rPr lang="tr-TR" sz="2000" dirty="0" err="1" smtClean="0"/>
              <a:t>products</a:t>
            </a:r>
            <a:endParaRPr lang="en-US" sz="2000" dirty="0" smtClean="0"/>
          </a:p>
          <a:p>
            <a:pPr algn="ctr">
              <a:buFont typeface="Arial" pitchFamily="34" charset="0"/>
              <a:buChar char="•"/>
            </a:pPr>
            <a:r>
              <a:rPr lang="tr-TR" sz="2000" b="1" dirty="0" err="1" smtClean="0"/>
              <a:t>Imbalance</a:t>
            </a:r>
            <a:r>
              <a:rPr lang="tr-TR" sz="2000" dirty="0" smtClean="0"/>
              <a:t> of w</a:t>
            </a:r>
            <a:r>
              <a:rPr lang="en-US" sz="2000" dirty="0" err="1" smtClean="0"/>
              <a:t>orkload</a:t>
            </a:r>
            <a:r>
              <a:rPr lang="en-US" sz="2000" dirty="0" smtClean="0"/>
              <a:t> and capacity</a:t>
            </a:r>
            <a:r>
              <a:rPr lang="tr-TR" sz="2000" dirty="0" smtClean="0"/>
              <a:t> in </a:t>
            </a:r>
            <a:r>
              <a:rPr lang="tr-TR" sz="2000" dirty="0" err="1" smtClean="0"/>
              <a:t>stations</a:t>
            </a:r>
            <a:endParaRPr lang="en-US" sz="20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/>
              <a:t>Mismanagement</a:t>
            </a:r>
            <a:r>
              <a:rPr lang="tr-TR" sz="2000" dirty="0" smtClean="0"/>
              <a:t> of capacity of </a:t>
            </a:r>
            <a:r>
              <a:rPr lang="tr-TR" sz="2000" dirty="0" err="1" smtClean="0"/>
              <a:t>stations</a:t>
            </a:r>
            <a:endParaRPr lang="tr-TR" sz="2000" dirty="0" smtClean="0">
              <a:solidFill>
                <a:srgbClr val="FF0000"/>
              </a:solidFill>
            </a:endParaRPr>
          </a:p>
          <a:p>
            <a:pPr algn="ctr"/>
            <a:r>
              <a:rPr lang="tr-TR" sz="2000" dirty="0" smtClean="0">
                <a:solidFill>
                  <a:srgbClr val="FF0000"/>
                </a:solidFill>
              </a:rPr>
              <a:t>Q: </a:t>
            </a:r>
            <a:r>
              <a:rPr lang="tr-TR" sz="2000" dirty="0" err="1" smtClean="0">
                <a:solidFill>
                  <a:srgbClr val="FF0000"/>
                </a:solidFill>
              </a:rPr>
              <a:t>Which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order</a:t>
            </a:r>
            <a:r>
              <a:rPr lang="tr-TR" sz="2000" dirty="0" smtClean="0">
                <a:solidFill>
                  <a:srgbClr val="FF0000"/>
                </a:solidFill>
              </a:rPr>
              <a:t> is </a:t>
            </a:r>
            <a:r>
              <a:rPr lang="tr-TR" sz="2000" dirty="0" err="1" smtClean="0">
                <a:solidFill>
                  <a:srgbClr val="FF0000"/>
                </a:solidFill>
              </a:rPr>
              <a:t>produced</a:t>
            </a:r>
            <a:r>
              <a:rPr lang="tr-TR" sz="2000" dirty="0" smtClean="0">
                <a:solidFill>
                  <a:srgbClr val="FF0000"/>
                </a:solidFill>
              </a:rPr>
              <a:t> in </a:t>
            </a:r>
            <a:r>
              <a:rPr lang="tr-TR" sz="2000" dirty="0" err="1" smtClean="0">
                <a:solidFill>
                  <a:srgbClr val="FF0000"/>
                </a:solidFill>
              </a:rPr>
              <a:t>what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amount</a:t>
            </a:r>
            <a:r>
              <a:rPr lang="tr-TR" sz="2000" dirty="0" smtClean="0">
                <a:solidFill>
                  <a:srgbClr val="FF0000"/>
                </a:solidFill>
              </a:rPr>
              <a:t> in a </a:t>
            </a:r>
            <a:r>
              <a:rPr lang="tr-TR" sz="2000" dirty="0" err="1" smtClean="0">
                <a:solidFill>
                  <a:srgbClr val="FF0000"/>
                </a:solidFill>
              </a:rPr>
              <a:t>given</a:t>
            </a:r>
            <a:r>
              <a:rPr lang="tr-TR" sz="2000" dirty="0" smtClean="0">
                <a:solidFill>
                  <a:srgbClr val="FF0000"/>
                </a:solidFill>
              </a:rPr>
              <a:t> time </a:t>
            </a:r>
            <a:r>
              <a:rPr lang="tr-TR" sz="2000" dirty="0" err="1" smtClean="0">
                <a:solidFill>
                  <a:srgbClr val="FF0000"/>
                </a:solidFill>
              </a:rPr>
              <a:t>period</a:t>
            </a:r>
            <a:r>
              <a:rPr lang="tr-TR" sz="2000" dirty="0" smtClean="0">
                <a:solidFill>
                  <a:srgbClr val="FF0000"/>
                </a:solidFill>
              </a:rPr>
              <a:t>? </a:t>
            </a:r>
            <a:r>
              <a:rPr lang="tr-TR" sz="2000" dirty="0" err="1" smtClean="0">
                <a:solidFill>
                  <a:srgbClr val="FF0000"/>
                </a:solidFill>
              </a:rPr>
              <a:t>How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many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shifts</a:t>
            </a:r>
            <a:r>
              <a:rPr lang="tr-TR" sz="2000" dirty="0" smtClean="0">
                <a:solidFill>
                  <a:srgbClr val="FF0000"/>
                </a:solidFill>
              </a:rPr>
              <a:t> and </a:t>
            </a:r>
            <a:r>
              <a:rPr lang="tr-TR" sz="2000" dirty="0" err="1" smtClean="0">
                <a:solidFill>
                  <a:srgbClr val="FF0000"/>
                </a:solidFill>
              </a:rPr>
              <a:t>overtime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are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required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to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meet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demand</a:t>
            </a:r>
            <a:r>
              <a:rPr lang="tr-TR" sz="2000" dirty="0" smtClean="0">
                <a:solidFill>
                  <a:srgbClr val="FF0000"/>
                </a:solidFill>
              </a:rPr>
              <a:t>? </a:t>
            </a:r>
            <a:endParaRPr lang="tr-TR" sz="2000" dirty="0" smtClean="0"/>
          </a:p>
        </p:txBody>
      </p:sp>
      <p:sp>
        <p:nvSpPr>
          <p:cNvPr id="111" name="110 Metin kutusu"/>
          <p:cNvSpPr txBox="1"/>
          <p:nvPr/>
        </p:nvSpPr>
        <p:spPr>
          <a:xfrm>
            <a:off x="10608319" y="5054600"/>
            <a:ext cx="5369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SOLUTION METHODOLOGY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8" name="187 Metin kutusu"/>
          <p:cNvSpPr txBox="1"/>
          <p:nvPr/>
        </p:nvSpPr>
        <p:spPr>
          <a:xfrm>
            <a:off x="516710" y="12102285"/>
            <a:ext cx="4531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PARAMETERS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               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               </a:t>
            </a:r>
          </a:p>
          <a:p>
            <a:endParaRPr lang="en-US" sz="2400" dirty="0"/>
          </a:p>
        </p:txBody>
      </p:sp>
      <p:sp>
        <p:nvSpPr>
          <p:cNvPr id="194" name="193 Dikdörtgen"/>
          <p:cNvSpPr/>
          <p:nvPr/>
        </p:nvSpPr>
        <p:spPr>
          <a:xfrm>
            <a:off x="6817497" y="12141200"/>
            <a:ext cx="4207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DEC</a:t>
            </a:r>
            <a:r>
              <a:rPr lang="tr-TR" sz="3600" b="1" dirty="0" smtClean="0">
                <a:solidFill>
                  <a:srgbClr val="FF0000"/>
                </a:solidFill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tr-TR" sz="3600" b="1" dirty="0" smtClean="0">
                <a:solidFill>
                  <a:srgbClr val="FF0000"/>
                </a:solidFill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</a:rPr>
              <a:t>ON VAR</a:t>
            </a:r>
            <a:r>
              <a:rPr lang="tr-TR" sz="3600" b="1" dirty="0" smtClean="0">
                <a:solidFill>
                  <a:srgbClr val="FF0000"/>
                </a:solidFill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</a:rPr>
              <a:t>ABLES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7" name="216 Metin kutusu"/>
          <p:cNvSpPr txBox="1"/>
          <p:nvPr/>
        </p:nvSpPr>
        <p:spPr>
          <a:xfrm>
            <a:off x="16766540" y="2311400"/>
            <a:ext cx="1422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VERIFICATION &amp; VALIDATON</a:t>
            </a:r>
          </a:p>
        </p:txBody>
      </p:sp>
      <p:pic>
        <p:nvPicPr>
          <p:cNvPr id="2165" name="Picture 117" descr="C:\Users\Gunes\Desktop\Pınar\Yasar-Universitesi-Logo-Yazisiz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36787" y="0"/>
            <a:ext cx="2643188" cy="2128447"/>
          </a:xfrm>
          <a:prstGeom prst="rect">
            <a:avLst/>
          </a:prstGeom>
          <a:noFill/>
        </p:spPr>
      </p:pic>
      <p:pic>
        <p:nvPicPr>
          <p:cNvPr id="1026" name="Picture 2" descr="C:\Users\Gunes\Desktop\Pınar\pina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5377" y="-508000"/>
            <a:ext cx="3750564" cy="2895600"/>
          </a:xfrm>
          <a:prstGeom prst="rect">
            <a:avLst/>
          </a:prstGeom>
          <a:noFill/>
        </p:spPr>
      </p:pic>
      <p:sp>
        <p:nvSpPr>
          <p:cNvPr id="41" name="Metin kutusu 9"/>
          <p:cNvSpPr txBox="1"/>
          <p:nvPr/>
        </p:nvSpPr>
        <p:spPr>
          <a:xfrm>
            <a:off x="-176213" y="2786510"/>
            <a:ext cx="853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Pınar Et is </a:t>
            </a:r>
            <a:r>
              <a:rPr lang="tr-TR" sz="2000" dirty="0" err="1" smtClean="0"/>
              <a:t>started</a:t>
            </a:r>
            <a:r>
              <a:rPr lang="tr-TR" sz="2000" dirty="0" smtClean="0"/>
              <a:t> production in Kemalpaşa, İzmir in 1985 and </a:t>
            </a:r>
            <a:r>
              <a:rPr lang="tr-TR" sz="2000" dirty="0" err="1" smtClean="0"/>
              <a:t>now</a:t>
            </a:r>
            <a:r>
              <a:rPr lang="tr-TR" sz="2000" dirty="0" smtClean="0"/>
              <a:t> </a:t>
            </a:r>
            <a:r>
              <a:rPr lang="tr-TR" sz="2000" dirty="0" err="1" smtClean="0"/>
              <a:t>with</a:t>
            </a:r>
            <a:r>
              <a:rPr lang="tr-TR" sz="2000" dirty="0" smtClean="0"/>
              <a:t> a </a:t>
            </a:r>
          </a:p>
          <a:p>
            <a:pPr marL="342900" indent="-342900" algn="ctr"/>
            <a:r>
              <a:rPr lang="tr-TR" sz="2000" dirty="0" smtClean="0"/>
              <a:t>593 </a:t>
            </a:r>
            <a:r>
              <a:rPr lang="tr-TR" sz="2000" dirty="0" err="1" smtClean="0"/>
              <a:t>million</a:t>
            </a:r>
            <a:r>
              <a:rPr lang="tr-TR" sz="2000" dirty="0" smtClean="0"/>
              <a:t> TL net </a:t>
            </a:r>
            <a:r>
              <a:rPr lang="tr-TR" sz="2000" dirty="0" err="1" smtClean="0"/>
              <a:t>sales</a:t>
            </a:r>
            <a:r>
              <a:rPr lang="tr-TR" sz="2000" dirty="0" smtClean="0"/>
              <a:t> in 2013, Pınar Et is </a:t>
            </a:r>
            <a:r>
              <a:rPr lang="tr-TR" sz="2000" dirty="0" err="1" smtClean="0"/>
              <a:t>leader</a:t>
            </a:r>
            <a:r>
              <a:rPr lang="tr-TR" sz="2000" dirty="0" smtClean="0"/>
              <a:t> </a:t>
            </a:r>
            <a:r>
              <a:rPr lang="tr-TR" sz="2000" dirty="0" err="1" smtClean="0"/>
              <a:t>company</a:t>
            </a:r>
            <a:r>
              <a:rPr lang="tr-TR" sz="2000" dirty="0" smtClean="0"/>
              <a:t> in </a:t>
            </a:r>
            <a:r>
              <a:rPr lang="tr-TR" sz="2000" dirty="0" err="1" smtClean="0"/>
              <a:t>meat</a:t>
            </a:r>
            <a:r>
              <a:rPr lang="tr-TR" sz="2000" dirty="0" smtClean="0"/>
              <a:t> </a:t>
            </a:r>
            <a:r>
              <a:rPr lang="tr-TR" sz="2000" dirty="0" err="1" smtClean="0"/>
              <a:t>sector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sp>
        <p:nvSpPr>
          <p:cNvPr id="42" name="29 Metin kutusu"/>
          <p:cNvSpPr txBox="1"/>
          <p:nvPr/>
        </p:nvSpPr>
        <p:spPr>
          <a:xfrm>
            <a:off x="1889185" y="6350000"/>
            <a:ext cx="361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SYSTEM ANALYSIS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7" y="5413311"/>
            <a:ext cx="10058400" cy="520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710" y="12864285"/>
            <a:ext cx="6657975" cy="84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1787" y="12827000"/>
            <a:ext cx="6019800" cy="627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68187" y="11690172"/>
            <a:ext cx="4495800" cy="752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061" y="11994972"/>
            <a:ext cx="828845" cy="686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30787" y="11918772"/>
            <a:ext cx="660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72987" y="19287383"/>
            <a:ext cx="1676400" cy="209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40187" y="19386372"/>
            <a:ext cx="655739" cy="178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54587" y="19462572"/>
            <a:ext cx="63641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Metin kutusu"/>
          <p:cNvSpPr txBox="1"/>
          <p:nvPr/>
        </p:nvSpPr>
        <p:spPr>
          <a:xfrm>
            <a:off x="22531387" y="12065000"/>
            <a:ext cx="7315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APPL</a:t>
            </a:r>
            <a:r>
              <a:rPr lang="tr-TR" sz="3600" b="1" dirty="0" smtClean="0">
                <a:solidFill>
                  <a:srgbClr val="FF0000"/>
                </a:solidFill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</a:rPr>
              <a:t>CAB</a:t>
            </a:r>
            <a:r>
              <a:rPr lang="tr-TR" sz="3600" b="1" dirty="0" smtClean="0">
                <a:solidFill>
                  <a:srgbClr val="FF0000"/>
                </a:solidFill>
              </a:rPr>
              <a:t>ILI</a:t>
            </a:r>
            <a:r>
              <a:rPr lang="en-US" sz="3600" b="1" dirty="0" smtClean="0">
                <a:solidFill>
                  <a:srgbClr val="FF0000"/>
                </a:solidFill>
              </a:rPr>
              <a:t>TY OF PROPOSED APPROACH</a:t>
            </a:r>
            <a:r>
              <a:rPr lang="tr-TR" sz="3600" b="1" dirty="0" smtClean="0">
                <a:solidFill>
                  <a:srgbClr val="FF0000"/>
                </a:solidFill>
              </a:rPr>
              <a:t> &amp; CONCLUSION AND DISCUSSION</a:t>
            </a:r>
            <a:endParaRPr lang="en-US" sz="2400" dirty="0"/>
          </a:p>
        </p:txBody>
      </p:sp>
      <p:sp>
        <p:nvSpPr>
          <p:cNvPr id="48" name="47 Metin kutusu"/>
          <p:cNvSpPr txBox="1"/>
          <p:nvPr/>
        </p:nvSpPr>
        <p:spPr>
          <a:xfrm>
            <a:off x="5767387" y="10464800"/>
            <a:ext cx="9147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MODEL</a:t>
            </a:r>
            <a:r>
              <a:rPr lang="tr-TR" sz="3600" b="1" dirty="0" smtClean="0">
                <a:solidFill>
                  <a:srgbClr val="FF0000"/>
                </a:solidFill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</a:rPr>
              <a:t>NG AND FORMULAT</a:t>
            </a:r>
            <a:r>
              <a:rPr lang="tr-TR" sz="3600" b="1" dirty="0" smtClean="0">
                <a:solidFill>
                  <a:srgbClr val="FF0000"/>
                </a:solidFill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</a:rPr>
              <a:t>NG THE PR</a:t>
            </a:r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</a:rPr>
              <a:t>BLEM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Gunes\Desktop\Pınar\cute-cartoon-image-vector-1157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83187" y="3624675"/>
            <a:ext cx="1447799" cy="1447799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83187" y="7358474"/>
            <a:ext cx="172260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 descr="C:\Users\Gunes\Desktop\Pınar\niEK9yoiA.jpe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88387" y="14252714"/>
            <a:ext cx="518215" cy="516722"/>
          </a:xfrm>
          <a:prstGeom prst="rect">
            <a:avLst/>
          </a:prstGeom>
          <a:noFill/>
        </p:spPr>
      </p:pic>
      <p:pic>
        <p:nvPicPr>
          <p:cNvPr id="60" name="Picture 3" descr="C:\Users\Gunes\Desktop\Pınar\niEK9yoiA.jpe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40787" y="15205878"/>
            <a:ext cx="518215" cy="516722"/>
          </a:xfrm>
          <a:prstGeom prst="rect">
            <a:avLst/>
          </a:prstGeom>
          <a:noFill/>
        </p:spPr>
      </p:pic>
      <p:pic>
        <p:nvPicPr>
          <p:cNvPr id="61" name="Picture 3" descr="C:\Users\Gunes\Desktop\Pınar\niEK9yoiA.jpe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97987" y="16256000"/>
            <a:ext cx="518215" cy="516722"/>
          </a:xfrm>
          <a:prstGeom prst="rect">
            <a:avLst/>
          </a:prstGeom>
          <a:noFill/>
        </p:spPr>
      </p:pic>
      <p:sp>
        <p:nvSpPr>
          <p:cNvPr id="63" name="62 Metin kutusu"/>
          <p:cNvSpPr txBox="1"/>
          <p:nvPr/>
        </p:nvSpPr>
        <p:spPr>
          <a:xfrm>
            <a:off x="4776787" y="69596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 smtClean="0">
              <a:ea typeface="Times New Roman"/>
            </a:endParaRPr>
          </a:p>
          <a:p>
            <a:pPr>
              <a:buFont typeface="Wingdings" pitchFamily="2" charset="2"/>
              <a:buChar char="q"/>
            </a:pP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CHARCUTERIE</a:t>
            </a:r>
          </a:p>
          <a:p>
            <a:pPr>
              <a:buFont typeface="Wingdings" pitchFamily="2" charset="2"/>
              <a:buChar char="q"/>
            </a:pPr>
            <a:r>
              <a:rPr lang="tr-TR" sz="2000" b="1" dirty="0" smtClean="0">
                <a:solidFill>
                  <a:srgbClr val="FF0000"/>
                </a:solidFill>
                <a:ea typeface="Times New Roman"/>
              </a:rPr>
              <a:t>FRESH MEAT</a:t>
            </a:r>
            <a:endParaRPr lang="tr-TR" sz="2000" b="1" dirty="0" smtClean="0">
              <a:solidFill>
                <a:srgbClr val="FF0000"/>
              </a:solidFill>
              <a:ea typeface="Calibri"/>
            </a:endParaRPr>
          </a:p>
          <a:p>
            <a:pPr>
              <a:buFont typeface="Wingdings" pitchFamily="2" charset="2"/>
              <a:buChar char="q"/>
            </a:pPr>
            <a:r>
              <a:rPr lang="tr-TR" sz="2000" b="1" dirty="0" smtClean="0">
                <a:solidFill>
                  <a:srgbClr val="00863D"/>
                </a:solidFill>
                <a:ea typeface="Times New Roman"/>
              </a:rPr>
              <a:t>ADVANCED PROCESSED</a:t>
            </a:r>
          </a:p>
          <a:p>
            <a:pPr>
              <a:buFont typeface="Wingdings" pitchFamily="2" charset="2"/>
              <a:buChar char="q"/>
            </a:pPr>
            <a:r>
              <a:rPr lang="tr-TR" sz="2000" b="1" dirty="0" smtClean="0">
                <a:solidFill>
                  <a:srgbClr val="7030A0"/>
                </a:solidFill>
                <a:ea typeface="Times New Roman"/>
              </a:rPr>
              <a:t>OTHERS</a:t>
            </a:r>
          </a:p>
          <a:p>
            <a:endParaRPr lang="en-US" sz="20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87" y="11074400"/>
            <a:ext cx="933640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49 Metin kutusu"/>
          <p:cNvSpPr txBox="1"/>
          <p:nvPr/>
        </p:nvSpPr>
        <p:spPr>
          <a:xfrm>
            <a:off x="21807231" y="14328914"/>
            <a:ext cx="8305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err="1" smtClean="0"/>
              <a:t>With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help</a:t>
            </a:r>
            <a:r>
              <a:rPr lang="tr-TR" sz="2000" dirty="0" smtClean="0"/>
              <a:t> of DSS </a:t>
            </a:r>
            <a:r>
              <a:rPr lang="tr-TR" sz="2000" dirty="0" err="1" smtClean="0"/>
              <a:t>that</a:t>
            </a:r>
            <a:r>
              <a:rPr lang="tr-TR" sz="2000" dirty="0" smtClean="0"/>
              <a:t> </a:t>
            </a:r>
            <a:r>
              <a:rPr lang="tr-TR" sz="2000" dirty="0" err="1" smtClean="0"/>
              <a:t>we</a:t>
            </a:r>
            <a:r>
              <a:rPr lang="tr-TR" sz="2000" dirty="0" smtClean="0"/>
              <a:t> </a:t>
            </a:r>
            <a:r>
              <a:rPr lang="tr-TR" sz="2000" dirty="0" err="1" smtClean="0"/>
              <a:t>developed</a:t>
            </a:r>
            <a:r>
              <a:rPr lang="tr-TR" sz="2000" dirty="0" smtClean="0"/>
              <a:t>, </a:t>
            </a:r>
            <a:r>
              <a:rPr lang="tr-TR" sz="2000" dirty="0" err="1" smtClean="0"/>
              <a:t>the</a:t>
            </a:r>
            <a:r>
              <a:rPr lang="tr-TR" sz="2000" dirty="0" smtClean="0"/>
              <a:t> capacity </a:t>
            </a:r>
            <a:r>
              <a:rPr lang="tr-TR" sz="2000" dirty="0" err="1" smtClean="0"/>
              <a:t>which</a:t>
            </a:r>
            <a:r>
              <a:rPr lang="tr-TR" sz="2000" dirty="0" smtClean="0"/>
              <a:t> is not </a:t>
            </a:r>
            <a:r>
              <a:rPr lang="tr-TR" sz="2000" dirty="0" err="1" smtClean="0"/>
              <a:t>known</a:t>
            </a:r>
            <a:r>
              <a:rPr lang="tr-TR" sz="2000" dirty="0" smtClean="0"/>
              <a:t> </a:t>
            </a:r>
            <a:r>
              <a:rPr lang="tr-TR" sz="2000" dirty="0" err="1" smtClean="0"/>
              <a:t>fully</a:t>
            </a:r>
            <a:endParaRPr lang="tr-TR" sz="2000" dirty="0" smtClean="0"/>
          </a:p>
          <a:p>
            <a:pPr algn="ctr"/>
            <a:r>
              <a:rPr lang="tr-TR" sz="2000" dirty="0" smtClean="0"/>
              <a:t>İs </a:t>
            </a:r>
            <a:r>
              <a:rPr lang="tr-TR" sz="2000" dirty="0" err="1" smtClean="0"/>
              <a:t>started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be </a:t>
            </a:r>
            <a:r>
              <a:rPr lang="tr-TR" sz="2000" dirty="0" err="1" smtClean="0"/>
              <a:t>directed</a:t>
            </a:r>
            <a:r>
              <a:rPr lang="tr-TR" sz="2000" dirty="0" smtClean="0"/>
              <a:t> </a:t>
            </a:r>
            <a:r>
              <a:rPr lang="tr-TR" sz="2000" dirty="0" err="1" smtClean="0"/>
              <a:t>better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sp>
        <p:nvSpPr>
          <p:cNvPr id="51" name="50 Metin kutusu"/>
          <p:cNvSpPr txBox="1"/>
          <p:nvPr/>
        </p:nvSpPr>
        <p:spPr>
          <a:xfrm>
            <a:off x="22138721" y="15129678"/>
            <a:ext cx="7988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err="1" smtClean="0"/>
              <a:t>By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help</a:t>
            </a:r>
            <a:r>
              <a:rPr lang="tr-TR" sz="2000" dirty="0" smtClean="0"/>
              <a:t> of DSS </a:t>
            </a:r>
            <a:r>
              <a:rPr lang="tr-TR" sz="2000" dirty="0" err="1" smtClean="0"/>
              <a:t>that</a:t>
            </a:r>
            <a:r>
              <a:rPr lang="tr-TR" sz="2000" dirty="0" smtClean="0"/>
              <a:t> </a:t>
            </a:r>
            <a:r>
              <a:rPr lang="tr-TR" sz="2000" dirty="0" err="1" smtClean="0"/>
              <a:t>we</a:t>
            </a:r>
            <a:r>
              <a:rPr lang="tr-TR" sz="2000" dirty="0" smtClean="0"/>
              <a:t> </a:t>
            </a:r>
            <a:r>
              <a:rPr lang="tr-TR" sz="2000" dirty="0" err="1" smtClean="0"/>
              <a:t>developed</a:t>
            </a:r>
            <a:r>
              <a:rPr lang="tr-TR" sz="2000" dirty="0" smtClean="0"/>
              <a:t>, planning </a:t>
            </a:r>
            <a:r>
              <a:rPr lang="tr-TR" sz="2000" dirty="0" err="1" smtClean="0"/>
              <a:t>department</a:t>
            </a:r>
            <a:r>
              <a:rPr lang="tr-TR" sz="2000" dirty="0" smtClean="0"/>
              <a:t> </a:t>
            </a:r>
            <a:r>
              <a:rPr lang="tr-TR" sz="2000" dirty="0" err="1" smtClean="0"/>
              <a:t>decides</a:t>
            </a:r>
            <a:r>
              <a:rPr lang="tr-TR" sz="2000" dirty="0" smtClean="0"/>
              <a:t> </a:t>
            </a:r>
            <a:r>
              <a:rPr lang="tr-TR" sz="2000" dirty="0" err="1" smtClean="0"/>
              <a:t>easly</a:t>
            </a:r>
            <a:r>
              <a:rPr lang="tr-TR" sz="2000" dirty="0" smtClean="0"/>
              <a:t> </a:t>
            </a:r>
          </a:p>
          <a:p>
            <a:pPr algn="ctr"/>
            <a:r>
              <a:rPr lang="tr-TR" sz="2000" dirty="0" err="1" smtClean="0"/>
              <a:t>which</a:t>
            </a:r>
            <a:r>
              <a:rPr lang="tr-TR" sz="2000" dirty="0" smtClean="0"/>
              <a:t> </a:t>
            </a:r>
            <a:r>
              <a:rPr lang="tr-TR" sz="2000" dirty="0" err="1" smtClean="0"/>
              <a:t>product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be </a:t>
            </a:r>
            <a:r>
              <a:rPr lang="tr-TR" sz="2000" dirty="0" err="1" smtClean="0"/>
              <a:t>produced</a:t>
            </a:r>
            <a:r>
              <a:rPr lang="tr-TR" sz="2000" dirty="0" smtClean="0"/>
              <a:t> </a:t>
            </a:r>
            <a:r>
              <a:rPr lang="tr-TR" sz="2000" dirty="0" err="1" smtClean="0"/>
              <a:t>or</a:t>
            </a:r>
            <a:r>
              <a:rPr lang="tr-TR" sz="2000" dirty="0" smtClean="0"/>
              <a:t> </a:t>
            </a:r>
            <a:r>
              <a:rPr lang="tr-TR" sz="2000" dirty="0" err="1" smtClean="0"/>
              <a:t>which</a:t>
            </a:r>
            <a:r>
              <a:rPr lang="tr-TR" sz="2000" dirty="0" smtClean="0"/>
              <a:t> </a:t>
            </a:r>
            <a:r>
              <a:rPr lang="tr-TR" sz="2000" dirty="0" err="1" smtClean="0"/>
              <a:t>producted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be </a:t>
            </a:r>
            <a:r>
              <a:rPr lang="tr-TR" sz="2000" dirty="0" err="1" smtClean="0"/>
              <a:t>denied</a:t>
            </a:r>
            <a:r>
              <a:rPr lang="tr-TR" sz="2000" dirty="0" smtClean="0"/>
              <a:t> </a:t>
            </a:r>
            <a:r>
              <a:rPr lang="tr-TR" sz="2000" dirty="0" err="1" smtClean="0"/>
              <a:t>among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endParaRPr lang="tr-TR" sz="2000" dirty="0" smtClean="0"/>
          </a:p>
          <a:p>
            <a:pPr algn="ctr"/>
            <a:r>
              <a:rPr lang="tr-TR" sz="2000" dirty="0" err="1" smtClean="0"/>
              <a:t>orders</a:t>
            </a:r>
            <a:r>
              <a:rPr lang="tr-TR" sz="2000" dirty="0" smtClean="0"/>
              <a:t>.   </a:t>
            </a:r>
          </a:p>
          <a:p>
            <a:pPr algn="ctr"/>
            <a:endParaRPr lang="en-US" sz="2000" dirty="0"/>
          </a:p>
        </p:txBody>
      </p:sp>
      <p:sp>
        <p:nvSpPr>
          <p:cNvPr id="52" name="51 Metin kutusu"/>
          <p:cNvSpPr txBox="1"/>
          <p:nvPr/>
        </p:nvSpPr>
        <p:spPr>
          <a:xfrm>
            <a:off x="22683787" y="16332200"/>
            <a:ext cx="685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err="1" smtClean="0"/>
              <a:t>Through</a:t>
            </a:r>
            <a:r>
              <a:rPr lang="tr-TR" sz="2000" dirty="0" smtClean="0"/>
              <a:t> DSS, </a:t>
            </a:r>
            <a:r>
              <a:rPr lang="tr-TR" sz="2000" dirty="0" err="1" smtClean="0"/>
              <a:t>It</a:t>
            </a:r>
            <a:r>
              <a:rPr lang="tr-TR" sz="2000" dirty="0" smtClean="0"/>
              <a:t> is </a:t>
            </a:r>
            <a:r>
              <a:rPr lang="tr-TR" sz="2000" dirty="0" err="1" smtClean="0"/>
              <a:t>observed</a:t>
            </a:r>
            <a:r>
              <a:rPr lang="tr-TR" sz="2000" dirty="0" smtClean="0"/>
              <a:t> </a:t>
            </a:r>
            <a:r>
              <a:rPr lang="tr-TR" sz="2000" dirty="0" err="1" smtClean="0"/>
              <a:t>that</a:t>
            </a:r>
            <a:r>
              <a:rPr lang="tr-TR" sz="2000" dirty="0" smtClean="0"/>
              <a:t> </a:t>
            </a:r>
            <a:r>
              <a:rPr lang="tr-TR" sz="2000" dirty="0" err="1" smtClean="0"/>
              <a:t>denied</a:t>
            </a:r>
            <a:r>
              <a:rPr lang="tr-TR" sz="2000" dirty="0" smtClean="0"/>
              <a:t> </a:t>
            </a:r>
            <a:r>
              <a:rPr lang="tr-TR" sz="2000" dirty="0" err="1" smtClean="0"/>
              <a:t>orders</a:t>
            </a:r>
            <a:r>
              <a:rPr lang="tr-TR" sz="2000" dirty="0" smtClean="0"/>
              <a:t> </a:t>
            </a:r>
            <a:r>
              <a:rPr lang="tr-TR" sz="2000" dirty="0" err="1" smtClean="0"/>
              <a:t>started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be </a:t>
            </a:r>
            <a:r>
              <a:rPr lang="tr-TR" sz="2000" dirty="0" err="1" smtClean="0"/>
              <a:t>less</a:t>
            </a:r>
            <a:r>
              <a:rPr lang="tr-TR" sz="2000" dirty="0" smtClean="0"/>
              <a:t> </a:t>
            </a:r>
            <a:endParaRPr lang="en-US" sz="2000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36187" y="3167474"/>
            <a:ext cx="2514600" cy="169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53 Metin kutusu"/>
          <p:cNvSpPr txBox="1"/>
          <p:nvPr/>
        </p:nvSpPr>
        <p:spPr>
          <a:xfrm>
            <a:off x="19559587" y="4310474"/>
            <a:ext cx="323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 smtClean="0"/>
              <a:t>According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Company</a:t>
            </a:r>
            <a:r>
              <a:rPr lang="tr-TR" sz="2000" b="1" dirty="0" smtClean="0"/>
              <a:t> Data</a:t>
            </a:r>
            <a:endParaRPr lang="en-US" sz="20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5884187" y="4367564"/>
            <a:ext cx="2700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According to Our Result</a:t>
            </a:r>
            <a:endParaRPr lang="en-US" sz="2000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9387" y="8425274"/>
            <a:ext cx="6324600" cy="24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9387" y="4786724"/>
            <a:ext cx="6286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73787" y="12598400"/>
            <a:ext cx="2895600" cy="51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Gunes\Desktop\Pınar\Success_PNG_01a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286754" y="14503400"/>
            <a:ext cx="1644433" cy="1146913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1587" y="4767674"/>
            <a:ext cx="66294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1587" y="8349074"/>
            <a:ext cx="6553200" cy="241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78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285</Words>
  <Application>Microsoft Office PowerPoint</Application>
  <PresentationFormat>Özel</PresentationFormat>
  <Paragraphs>72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Office Theme</vt:lpstr>
      <vt:lpstr>Slayt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research poster template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Gunes</cp:lastModifiedBy>
  <cp:revision>98</cp:revision>
  <cp:lastPrinted>2012-08-02T18:03:39Z</cp:lastPrinted>
  <dcterms:created xsi:type="dcterms:W3CDTF">2012-07-31T20:28:00Z</dcterms:created>
  <dcterms:modified xsi:type="dcterms:W3CDTF">2015-06-10T06:57:56Z</dcterms:modified>
  <cp:category>scientific poster template</cp:category>
</cp:coreProperties>
</file>